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1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869"/>
    <a:srgbClr val="00D077"/>
    <a:srgbClr val="00528B"/>
    <a:srgbClr val="009E5C"/>
    <a:srgbClr val="11C6FF"/>
    <a:srgbClr val="367E00"/>
    <a:srgbClr val="FFE369"/>
    <a:srgbClr val="F77D00"/>
    <a:srgbClr val="FFC414"/>
    <a:srgbClr val="EFF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6" autoAdjust="0"/>
    <p:restoredTop sz="79067" autoAdjust="0"/>
  </p:normalViewPr>
  <p:slideViewPr>
    <p:cSldViewPr snapToGrid="0">
      <p:cViewPr varScale="1">
        <p:scale>
          <a:sx n="84" d="100"/>
          <a:sy n="84" d="100"/>
        </p:scale>
        <p:origin x="15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9E2037-7531-4000-8AE0-B4AE0A85752C}" type="doc">
      <dgm:prSet loTypeId="urn:microsoft.com/office/officeart/2005/8/layout/cycle2" loCatId="cycle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3A2F506A-E2E4-4CC2-918E-C3D85014F389}">
      <dgm:prSet phldrT="[Text]"/>
      <dgm:spPr>
        <a:solidFill>
          <a:srgbClr val="009E5C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Proposal Development</a:t>
          </a:r>
        </a:p>
      </dgm:t>
    </dgm:pt>
    <dgm:pt modelId="{DC258BE5-134F-4E63-BE78-F14AB2A17EC6}" type="parTrans" cxnId="{EEF442DB-C6F5-4F77-A2BF-F517D8B0E24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D5C2A1A-5B46-4CC4-9D1B-2A1FA1BE16FE}" type="sibTrans" cxnId="{EEF442DB-C6F5-4F77-A2BF-F517D8B0E248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9DAB5710-568B-427B-8F67-3F836B532DF0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Institutional Approvals</a:t>
          </a:r>
        </a:p>
      </dgm:t>
    </dgm:pt>
    <dgm:pt modelId="{A165C09F-E4E9-48C8-9520-D85872C09990}" type="parTrans" cxnId="{CD7C5277-61C8-4B29-A233-C2A1DDAF5A1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351BDC4-301C-4622-95D6-EB482CDF39C9}" type="sibTrans" cxnId="{CD7C5277-61C8-4B29-A233-C2A1DDAF5A18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437106DD-7C30-4522-BD04-AD9729C55800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Proposal Submission &amp; Sponsor Review</a:t>
          </a:r>
        </a:p>
      </dgm:t>
    </dgm:pt>
    <dgm:pt modelId="{CE3CF840-99B8-487F-B968-2F447BB6EDD3}" type="parTrans" cxnId="{793EBCDA-ED5E-4A60-B3C5-43C4066677E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340CB7A-C252-4889-AE8B-345B9CB47BDF}" type="sibTrans" cxnId="{793EBCDA-ED5E-4A60-B3C5-43C4066677E3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36BDCC7E-C8D0-4D48-AEAA-0C8EBD988231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Award Negotiation &amp; Acceptance</a:t>
          </a:r>
        </a:p>
      </dgm:t>
    </dgm:pt>
    <dgm:pt modelId="{FFB395C9-2CA8-4821-AB38-5BB66F488BE7}" type="parTrans" cxnId="{98338C3C-6734-4CB0-8969-576FF260047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64912CA-D4E9-46A9-8A67-CAD946520E62}" type="sibTrans" cxnId="{98338C3C-6734-4CB0-8969-576FF2600475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9BDA7883-350A-4630-BBB3-CA4629BDF0E1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Award &amp; Project </a:t>
          </a:r>
        </a:p>
        <a:p>
          <a:r>
            <a:rPr lang="en-US" dirty="0">
              <a:solidFill>
                <a:schemeClr val="tx1"/>
              </a:solidFill>
            </a:rPr>
            <a:t>Set-up</a:t>
          </a:r>
        </a:p>
      </dgm:t>
    </dgm:pt>
    <dgm:pt modelId="{A9388FA0-F6D9-4AB6-AA9A-13B9F9FB6CFE}" type="parTrans" cxnId="{5DB0BF80-715D-49F2-A8BB-80AB2B00B34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6015036-4E9C-45C9-9CA4-85F40BAFBE1A}" type="sibTrans" cxnId="{5DB0BF80-715D-49F2-A8BB-80AB2B00B344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DF719918-E844-4D31-BA13-96F919B9767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Spending Funds</a:t>
          </a:r>
        </a:p>
      </dgm:t>
    </dgm:pt>
    <dgm:pt modelId="{6FFDEE5F-A31E-4A0F-807B-026619CA531F}" type="parTrans" cxnId="{E4945329-3CED-4212-A768-A10006BBB69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55DD40C-BB78-4F82-927F-5F1D002720CC}" type="sibTrans" cxnId="{E4945329-3CED-4212-A768-A10006BBB695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E1E16EF1-F8E4-45ED-BDA2-8EFC42BDBA8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Project Monitoring</a:t>
          </a:r>
        </a:p>
      </dgm:t>
    </dgm:pt>
    <dgm:pt modelId="{76CE13D8-5E82-4E56-A912-24E822CE2AB2}" type="parTrans" cxnId="{AA007CA9-9316-479A-BB3E-8B650657457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1BCA991-867B-4659-BA67-8CE89A508349}" type="sibTrans" cxnId="{AA007CA9-9316-479A-BB3E-8B650657457F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144372E6-331A-4708-B456-510B89D4AFF2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Approaching Project End</a:t>
          </a:r>
        </a:p>
      </dgm:t>
    </dgm:pt>
    <dgm:pt modelId="{EE809F3C-3C84-4CA0-B8DF-0B9F92E00D33}" type="parTrans" cxnId="{9881CB53-BE73-490F-83C7-D43C57AA1AE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B59E6CB-02F6-474B-AB8E-7F8F33264FE1}" type="sibTrans" cxnId="{9881CB53-BE73-490F-83C7-D43C57AA1AEF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E51F9C16-8C84-4D06-8421-4579E9674A33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Project Close-out  &amp; Submission of Final Reports</a:t>
          </a:r>
        </a:p>
      </dgm:t>
    </dgm:pt>
    <dgm:pt modelId="{023D95CF-C9DC-4273-A966-02CDAA37989A}" type="parTrans" cxnId="{C42BD169-15AC-4CBB-A2A7-7A471C1BEB2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2FBAB3F-9F3A-43D3-8A0F-EE7A552C3E03}" type="sibTrans" cxnId="{C42BD169-15AC-4CBB-A2A7-7A471C1BEB21}">
      <dgm:prSet/>
      <dgm:spPr/>
      <dgm:t>
        <a:bodyPr/>
        <a:lstStyle/>
        <a:p>
          <a:endParaRPr lang="en-US" dirty="0">
            <a:solidFill>
              <a:schemeClr val="tx1"/>
            </a:solidFill>
          </a:endParaRPr>
        </a:p>
      </dgm:t>
    </dgm:pt>
    <dgm:pt modelId="{6865F5F3-40DF-4A21-A772-40C2D27C15F4}" type="pres">
      <dgm:prSet presAssocID="{D59E2037-7531-4000-8AE0-B4AE0A85752C}" presName="cycle" presStyleCnt="0">
        <dgm:presLayoutVars>
          <dgm:dir/>
          <dgm:resizeHandles val="exact"/>
        </dgm:presLayoutVars>
      </dgm:prSet>
      <dgm:spPr/>
    </dgm:pt>
    <dgm:pt modelId="{51FBB0E8-E1E7-4D6A-AE06-732B0F6B9E82}" type="pres">
      <dgm:prSet presAssocID="{3A2F506A-E2E4-4CC2-918E-C3D85014F389}" presName="node" presStyleLbl="node1" presStyleIdx="0" presStyleCnt="9">
        <dgm:presLayoutVars>
          <dgm:bulletEnabled val="1"/>
        </dgm:presLayoutVars>
      </dgm:prSet>
      <dgm:spPr/>
    </dgm:pt>
    <dgm:pt modelId="{DEF84A12-1A78-4FA8-B936-C16E8C5561D7}" type="pres">
      <dgm:prSet presAssocID="{BD5C2A1A-5B46-4CC4-9D1B-2A1FA1BE16FE}" presName="sibTrans" presStyleLbl="sibTrans2D1" presStyleIdx="0" presStyleCnt="9"/>
      <dgm:spPr/>
    </dgm:pt>
    <dgm:pt modelId="{03C2111E-1BE1-4E72-8A2D-790555F67BFB}" type="pres">
      <dgm:prSet presAssocID="{BD5C2A1A-5B46-4CC4-9D1B-2A1FA1BE16FE}" presName="connectorText" presStyleLbl="sibTrans2D1" presStyleIdx="0" presStyleCnt="9"/>
      <dgm:spPr/>
    </dgm:pt>
    <dgm:pt modelId="{79075FFC-868F-4401-8CE9-84BB97A7DFC1}" type="pres">
      <dgm:prSet presAssocID="{9DAB5710-568B-427B-8F67-3F836B532DF0}" presName="node" presStyleLbl="node1" presStyleIdx="1" presStyleCnt="9">
        <dgm:presLayoutVars>
          <dgm:bulletEnabled val="1"/>
        </dgm:presLayoutVars>
      </dgm:prSet>
      <dgm:spPr/>
    </dgm:pt>
    <dgm:pt modelId="{15F6EC27-6CA9-40E1-86EB-C25FE7B576C4}" type="pres">
      <dgm:prSet presAssocID="{2351BDC4-301C-4622-95D6-EB482CDF39C9}" presName="sibTrans" presStyleLbl="sibTrans2D1" presStyleIdx="1" presStyleCnt="9"/>
      <dgm:spPr/>
    </dgm:pt>
    <dgm:pt modelId="{B1F0FBEE-24F4-4606-A254-3AC543A3E7CF}" type="pres">
      <dgm:prSet presAssocID="{2351BDC4-301C-4622-95D6-EB482CDF39C9}" presName="connectorText" presStyleLbl="sibTrans2D1" presStyleIdx="1" presStyleCnt="9"/>
      <dgm:spPr/>
    </dgm:pt>
    <dgm:pt modelId="{1D7794A8-3731-41DD-877F-B811523985C3}" type="pres">
      <dgm:prSet presAssocID="{437106DD-7C30-4522-BD04-AD9729C55800}" presName="node" presStyleLbl="node1" presStyleIdx="2" presStyleCnt="9">
        <dgm:presLayoutVars>
          <dgm:bulletEnabled val="1"/>
        </dgm:presLayoutVars>
      </dgm:prSet>
      <dgm:spPr/>
    </dgm:pt>
    <dgm:pt modelId="{A084D525-0CC5-4AC8-8D77-971613297DF1}" type="pres">
      <dgm:prSet presAssocID="{2340CB7A-C252-4889-AE8B-345B9CB47BDF}" presName="sibTrans" presStyleLbl="sibTrans2D1" presStyleIdx="2" presStyleCnt="9"/>
      <dgm:spPr/>
    </dgm:pt>
    <dgm:pt modelId="{169BCD55-573D-4755-82DE-CEAFB228E6D3}" type="pres">
      <dgm:prSet presAssocID="{2340CB7A-C252-4889-AE8B-345B9CB47BDF}" presName="connectorText" presStyleLbl="sibTrans2D1" presStyleIdx="2" presStyleCnt="9"/>
      <dgm:spPr/>
    </dgm:pt>
    <dgm:pt modelId="{CA2799A2-6A40-4FBE-BFFC-190747F4BFE8}" type="pres">
      <dgm:prSet presAssocID="{36BDCC7E-C8D0-4D48-AEAA-0C8EBD988231}" presName="node" presStyleLbl="node1" presStyleIdx="3" presStyleCnt="9">
        <dgm:presLayoutVars>
          <dgm:bulletEnabled val="1"/>
        </dgm:presLayoutVars>
      </dgm:prSet>
      <dgm:spPr/>
    </dgm:pt>
    <dgm:pt modelId="{57BB15A2-61B4-4871-A7BD-FDC39114F21E}" type="pres">
      <dgm:prSet presAssocID="{E64912CA-D4E9-46A9-8A67-CAD946520E62}" presName="sibTrans" presStyleLbl="sibTrans2D1" presStyleIdx="3" presStyleCnt="9"/>
      <dgm:spPr/>
    </dgm:pt>
    <dgm:pt modelId="{DD3911F5-22AB-4AF8-9604-99B504E83B14}" type="pres">
      <dgm:prSet presAssocID="{E64912CA-D4E9-46A9-8A67-CAD946520E62}" presName="connectorText" presStyleLbl="sibTrans2D1" presStyleIdx="3" presStyleCnt="9"/>
      <dgm:spPr/>
    </dgm:pt>
    <dgm:pt modelId="{0F5BAB2D-755F-4E91-89D7-20BC2FB06DCC}" type="pres">
      <dgm:prSet presAssocID="{9BDA7883-350A-4630-BBB3-CA4629BDF0E1}" presName="node" presStyleLbl="node1" presStyleIdx="4" presStyleCnt="9">
        <dgm:presLayoutVars>
          <dgm:bulletEnabled val="1"/>
        </dgm:presLayoutVars>
      </dgm:prSet>
      <dgm:spPr/>
    </dgm:pt>
    <dgm:pt modelId="{EC3F0D16-9ABB-49A8-8F14-C58D89D73932}" type="pres">
      <dgm:prSet presAssocID="{C6015036-4E9C-45C9-9CA4-85F40BAFBE1A}" presName="sibTrans" presStyleLbl="sibTrans2D1" presStyleIdx="4" presStyleCnt="9"/>
      <dgm:spPr/>
    </dgm:pt>
    <dgm:pt modelId="{95021D8D-C314-4848-87CB-57FDC4DB4E14}" type="pres">
      <dgm:prSet presAssocID="{C6015036-4E9C-45C9-9CA4-85F40BAFBE1A}" presName="connectorText" presStyleLbl="sibTrans2D1" presStyleIdx="4" presStyleCnt="9"/>
      <dgm:spPr/>
    </dgm:pt>
    <dgm:pt modelId="{D437A6A1-CF11-4D3C-8DF5-F000550FDBA3}" type="pres">
      <dgm:prSet presAssocID="{DF719918-E844-4D31-BA13-96F919B97672}" presName="node" presStyleLbl="node1" presStyleIdx="5" presStyleCnt="9">
        <dgm:presLayoutVars>
          <dgm:bulletEnabled val="1"/>
        </dgm:presLayoutVars>
      </dgm:prSet>
      <dgm:spPr/>
    </dgm:pt>
    <dgm:pt modelId="{1366C166-9F8F-4D02-BEF1-64E71301E6FC}" type="pres">
      <dgm:prSet presAssocID="{555DD40C-BB78-4F82-927F-5F1D002720CC}" presName="sibTrans" presStyleLbl="sibTrans2D1" presStyleIdx="5" presStyleCnt="9"/>
      <dgm:spPr/>
    </dgm:pt>
    <dgm:pt modelId="{425BEBA1-2F16-4B91-92BB-C7141CB9DF85}" type="pres">
      <dgm:prSet presAssocID="{555DD40C-BB78-4F82-927F-5F1D002720CC}" presName="connectorText" presStyleLbl="sibTrans2D1" presStyleIdx="5" presStyleCnt="9"/>
      <dgm:spPr/>
    </dgm:pt>
    <dgm:pt modelId="{E8219F68-6CA9-46EB-A2FD-FBD5F3165072}" type="pres">
      <dgm:prSet presAssocID="{E1E16EF1-F8E4-45ED-BDA2-8EFC42BDBA8E}" presName="node" presStyleLbl="node1" presStyleIdx="6" presStyleCnt="9">
        <dgm:presLayoutVars>
          <dgm:bulletEnabled val="1"/>
        </dgm:presLayoutVars>
      </dgm:prSet>
      <dgm:spPr/>
    </dgm:pt>
    <dgm:pt modelId="{F20353CF-67CD-4573-A8AD-C6984B1670BC}" type="pres">
      <dgm:prSet presAssocID="{81BCA991-867B-4659-BA67-8CE89A508349}" presName="sibTrans" presStyleLbl="sibTrans2D1" presStyleIdx="6" presStyleCnt="9"/>
      <dgm:spPr/>
    </dgm:pt>
    <dgm:pt modelId="{FD07E479-C67D-403F-B86F-C936DF74C1A9}" type="pres">
      <dgm:prSet presAssocID="{81BCA991-867B-4659-BA67-8CE89A508349}" presName="connectorText" presStyleLbl="sibTrans2D1" presStyleIdx="6" presStyleCnt="9"/>
      <dgm:spPr/>
    </dgm:pt>
    <dgm:pt modelId="{E3E3E080-EF2C-42EF-9B4C-A7779119BBA2}" type="pres">
      <dgm:prSet presAssocID="{144372E6-331A-4708-B456-510B89D4AFF2}" presName="node" presStyleLbl="node1" presStyleIdx="7" presStyleCnt="9">
        <dgm:presLayoutVars>
          <dgm:bulletEnabled val="1"/>
        </dgm:presLayoutVars>
      </dgm:prSet>
      <dgm:spPr/>
    </dgm:pt>
    <dgm:pt modelId="{BA2E35E9-671F-4379-AF12-0A45E99F9728}" type="pres">
      <dgm:prSet presAssocID="{2B59E6CB-02F6-474B-AB8E-7F8F33264FE1}" presName="sibTrans" presStyleLbl="sibTrans2D1" presStyleIdx="7" presStyleCnt="9"/>
      <dgm:spPr/>
    </dgm:pt>
    <dgm:pt modelId="{6B230829-20B4-4A93-8FFE-C4C26C3ACFF2}" type="pres">
      <dgm:prSet presAssocID="{2B59E6CB-02F6-474B-AB8E-7F8F33264FE1}" presName="connectorText" presStyleLbl="sibTrans2D1" presStyleIdx="7" presStyleCnt="9"/>
      <dgm:spPr/>
    </dgm:pt>
    <dgm:pt modelId="{8999CC5E-C744-444B-8CE0-CFAAB156F6F0}" type="pres">
      <dgm:prSet presAssocID="{E51F9C16-8C84-4D06-8421-4579E9674A33}" presName="node" presStyleLbl="node1" presStyleIdx="8" presStyleCnt="9">
        <dgm:presLayoutVars>
          <dgm:bulletEnabled val="1"/>
        </dgm:presLayoutVars>
      </dgm:prSet>
      <dgm:spPr/>
    </dgm:pt>
    <dgm:pt modelId="{6B9B3FA2-CCC9-4E0C-A017-3B30B133FD09}" type="pres">
      <dgm:prSet presAssocID="{22FBAB3F-9F3A-43D3-8A0F-EE7A552C3E03}" presName="sibTrans" presStyleLbl="sibTrans2D1" presStyleIdx="8" presStyleCnt="9"/>
      <dgm:spPr/>
    </dgm:pt>
    <dgm:pt modelId="{582D2B99-4D11-494A-81B3-D2EB2FD29BBC}" type="pres">
      <dgm:prSet presAssocID="{22FBAB3F-9F3A-43D3-8A0F-EE7A552C3E03}" presName="connectorText" presStyleLbl="sibTrans2D1" presStyleIdx="8" presStyleCnt="9"/>
      <dgm:spPr/>
    </dgm:pt>
  </dgm:ptLst>
  <dgm:cxnLst>
    <dgm:cxn modelId="{84E86902-BA9F-4E3F-B19F-AFDBD0CA6318}" type="presOf" srcId="{22FBAB3F-9F3A-43D3-8A0F-EE7A552C3E03}" destId="{6B9B3FA2-CCC9-4E0C-A017-3B30B133FD09}" srcOrd="0" destOrd="0" presId="urn:microsoft.com/office/officeart/2005/8/layout/cycle2"/>
    <dgm:cxn modelId="{6AECDA0D-2DF5-4D82-B0E6-F06F884F41D4}" type="presOf" srcId="{2B59E6CB-02F6-474B-AB8E-7F8F33264FE1}" destId="{6B230829-20B4-4A93-8FFE-C4C26C3ACFF2}" srcOrd="1" destOrd="0" presId="urn:microsoft.com/office/officeart/2005/8/layout/cycle2"/>
    <dgm:cxn modelId="{4B379518-D919-4D5F-B95C-AAF32646941A}" type="presOf" srcId="{E64912CA-D4E9-46A9-8A67-CAD946520E62}" destId="{DD3911F5-22AB-4AF8-9604-99B504E83B14}" srcOrd="1" destOrd="0" presId="urn:microsoft.com/office/officeart/2005/8/layout/cycle2"/>
    <dgm:cxn modelId="{B406D61F-B2C2-4AB6-952A-7EA0E7E2C4AC}" type="presOf" srcId="{E64912CA-D4E9-46A9-8A67-CAD946520E62}" destId="{57BB15A2-61B4-4871-A7BD-FDC39114F21E}" srcOrd="0" destOrd="0" presId="urn:microsoft.com/office/officeart/2005/8/layout/cycle2"/>
    <dgm:cxn modelId="{7C8A1828-8BA9-4CD5-8C64-348AB54760CC}" type="presOf" srcId="{3A2F506A-E2E4-4CC2-918E-C3D85014F389}" destId="{51FBB0E8-E1E7-4D6A-AE06-732B0F6B9E82}" srcOrd="0" destOrd="0" presId="urn:microsoft.com/office/officeart/2005/8/layout/cycle2"/>
    <dgm:cxn modelId="{E4945329-3CED-4212-A768-A10006BBB695}" srcId="{D59E2037-7531-4000-8AE0-B4AE0A85752C}" destId="{DF719918-E844-4D31-BA13-96F919B97672}" srcOrd="5" destOrd="0" parTransId="{6FFDEE5F-A31E-4A0F-807B-026619CA531F}" sibTransId="{555DD40C-BB78-4F82-927F-5F1D002720CC}"/>
    <dgm:cxn modelId="{1A725929-3B27-4D80-973B-4ED7353B28AD}" type="presOf" srcId="{144372E6-331A-4708-B456-510B89D4AFF2}" destId="{E3E3E080-EF2C-42EF-9B4C-A7779119BBA2}" srcOrd="0" destOrd="0" presId="urn:microsoft.com/office/officeart/2005/8/layout/cycle2"/>
    <dgm:cxn modelId="{B9B9092E-A354-4A68-906F-A503303DF5D0}" type="presOf" srcId="{E1E16EF1-F8E4-45ED-BDA2-8EFC42BDBA8E}" destId="{E8219F68-6CA9-46EB-A2FD-FBD5F3165072}" srcOrd="0" destOrd="0" presId="urn:microsoft.com/office/officeart/2005/8/layout/cycle2"/>
    <dgm:cxn modelId="{C11F4D2F-3EF7-465B-AA9A-C7D11E90772A}" type="presOf" srcId="{C6015036-4E9C-45C9-9CA4-85F40BAFBE1A}" destId="{EC3F0D16-9ABB-49A8-8F14-C58D89D73932}" srcOrd="0" destOrd="0" presId="urn:microsoft.com/office/officeart/2005/8/layout/cycle2"/>
    <dgm:cxn modelId="{05096C34-EE63-4E75-ABB3-ECD4EC039B41}" type="presOf" srcId="{555DD40C-BB78-4F82-927F-5F1D002720CC}" destId="{1366C166-9F8F-4D02-BEF1-64E71301E6FC}" srcOrd="0" destOrd="0" presId="urn:microsoft.com/office/officeart/2005/8/layout/cycle2"/>
    <dgm:cxn modelId="{2CF54037-C1AF-486C-A62F-68DAEA190E1F}" type="presOf" srcId="{437106DD-7C30-4522-BD04-AD9729C55800}" destId="{1D7794A8-3731-41DD-877F-B811523985C3}" srcOrd="0" destOrd="0" presId="urn:microsoft.com/office/officeart/2005/8/layout/cycle2"/>
    <dgm:cxn modelId="{98338C3C-6734-4CB0-8969-576FF2600475}" srcId="{D59E2037-7531-4000-8AE0-B4AE0A85752C}" destId="{36BDCC7E-C8D0-4D48-AEAA-0C8EBD988231}" srcOrd="3" destOrd="0" parTransId="{FFB395C9-2CA8-4821-AB38-5BB66F488BE7}" sibTransId="{E64912CA-D4E9-46A9-8A67-CAD946520E62}"/>
    <dgm:cxn modelId="{30044940-594A-40DE-8298-EDC21861C897}" type="presOf" srcId="{81BCA991-867B-4659-BA67-8CE89A508349}" destId="{FD07E479-C67D-403F-B86F-C936DF74C1A9}" srcOrd="1" destOrd="0" presId="urn:microsoft.com/office/officeart/2005/8/layout/cycle2"/>
    <dgm:cxn modelId="{08B62C60-1511-4BC7-B4D3-937CF89A6F0B}" type="presOf" srcId="{2B59E6CB-02F6-474B-AB8E-7F8F33264FE1}" destId="{BA2E35E9-671F-4379-AF12-0A45E99F9728}" srcOrd="0" destOrd="0" presId="urn:microsoft.com/office/officeart/2005/8/layout/cycle2"/>
    <dgm:cxn modelId="{8C6D5161-3BD2-4D86-A446-1465ADE279D1}" type="presOf" srcId="{9DAB5710-568B-427B-8F67-3F836B532DF0}" destId="{79075FFC-868F-4401-8CE9-84BB97A7DFC1}" srcOrd="0" destOrd="0" presId="urn:microsoft.com/office/officeart/2005/8/layout/cycle2"/>
    <dgm:cxn modelId="{C8C6D841-15D1-4E7E-B85F-121ED82EA61B}" type="presOf" srcId="{DF719918-E844-4D31-BA13-96F919B97672}" destId="{D437A6A1-CF11-4D3C-8DF5-F000550FDBA3}" srcOrd="0" destOrd="0" presId="urn:microsoft.com/office/officeart/2005/8/layout/cycle2"/>
    <dgm:cxn modelId="{5BA8AD46-2C12-4E4E-9743-64F22F816C35}" type="presOf" srcId="{C6015036-4E9C-45C9-9CA4-85F40BAFBE1A}" destId="{95021D8D-C314-4848-87CB-57FDC4DB4E14}" srcOrd="1" destOrd="0" presId="urn:microsoft.com/office/officeart/2005/8/layout/cycle2"/>
    <dgm:cxn modelId="{C42BD169-15AC-4CBB-A2A7-7A471C1BEB21}" srcId="{D59E2037-7531-4000-8AE0-B4AE0A85752C}" destId="{E51F9C16-8C84-4D06-8421-4579E9674A33}" srcOrd="8" destOrd="0" parTransId="{023D95CF-C9DC-4273-A966-02CDAA37989A}" sibTransId="{22FBAB3F-9F3A-43D3-8A0F-EE7A552C3E03}"/>
    <dgm:cxn modelId="{C730454B-A752-4384-97D7-5EF55F05F72C}" type="presOf" srcId="{22FBAB3F-9F3A-43D3-8A0F-EE7A552C3E03}" destId="{582D2B99-4D11-494A-81B3-D2EB2FD29BBC}" srcOrd="1" destOrd="0" presId="urn:microsoft.com/office/officeart/2005/8/layout/cycle2"/>
    <dgm:cxn modelId="{9881CB53-BE73-490F-83C7-D43C57AA1AEF}" srcId="{D59E2037-7531-4000-8AE0-B4AE0A85752C}" destId="{144372E6-331A-4708-B456-510B89D4AFF2}" srcOrd="7" destOrd="0" parTransId="{EE809F3C-3C84-4CA0-B8DF-0B9F92E00D33}" sibTransId="{2B59E6CB-02F6-474B-AB8E-7F8F33264FE1}"/>
    <dgm:cxn modelId="{CD7C5277-61C8-4B29-A233-C2A1DDAF5A18}" srcId="{D59E2037-7531-4000-8AE0-B4AE0A85752C}" destId="{9DAB5710-568B-427B-8F67-3F836B532DF0}" srcOrd="1" destOrd="0" parTransId="{A165C09F-E4E9-48C8-9520-D85872C09990}" sibTransId="{2351BDC4-301C-4622-95D6-EB482CDF39C9}"/>
    <dgm:cxn modelId="{D08A1C7E-10F4-4986-8E5F-4D52FFD88FB7}" type="presOf" srcId="{BD5C2A1A-5B46-4CC4-9D1B-2A1FA1BE16FE}" destId="{03C2111E-1BE1-4E72-8A2D-790555F67BFB}" srcOrd="1" destOrd="0" presId="urn:microsoft.com/office/officeart/2005/8/layout/cycle2"/>
    <dgm:cxn modelId="{5DB0BF80-715D-49F2-A8BB-80AB2B00B344}" srcId="{D59E2037-7531-4000-8AE0-B4AE0A85752C}" destId="{9BDA7883-350A-4630-BBB3-CA4629BDF0E1}" srcOrd="4" destOrd="0" parTransId="{A9388FA0-F6D9-4AB6-AA9A-13B9F9FB6CFE}" sibTransId="{C6015036-4E9C-45C9-9CA4-85F40BAFBE1A}"/>
    <dgm:cxn modelId="{AA007CA9-9316-479A-BB3E-8B650657457F}" srcId="{D59E2037-7531-4000-8AE0-B4AE0A85752C}" destId="{E1E16EF1-F8E4-45ED-BDA2-8EFC42BDBA8E}" srcOrd="6" destOrd="0" parTransId="{76CE13D8-5E82-4E56-A912-24E822CE2AB2}" sibTransId="{81BCA991-867B-4659-BA67-8CE89A508349}"/>
    <dgm:cxn modelId="{6C1572B1-9E80-4545-B7E3-699BB3C5158D}" type="presOf" srcId="{BD5C2A1A-5B46-4CC4-9D1B-2A1FA1BE16FE}" destId="{DEF84A12-1A78-4FA8-B936-C16E8C5561D7}" srcOrd="0" destOrd="0" presId="urn:microsoft.com/office/officeart/2005/8/layout/cycle2"/>
    <dgm:cxn modelId="{04AEF0B3-28D8-4EAB-BB7E-F4F694AC859A}" type="presOf" srcId="{E51F9C16-8C84-4D06-8421-4579E9674A33}" destId="{8999CC5E-C744-444B-8CE0-CFAAB156F6F0}" srcOrd="0" destOrd="0" presId="urn:microsoft.com/office/officeart/2005/8/layout/cycle2"/>
    <dgm:cxn modelId="{D87F32B9-98DE-456C-848A-EE412C3248BB}" type="presOf" srcId="{D59E2037-7531-4000-8AE0-B4AE0A85752C}" destId="{6865F5F3-40DF-4A21-A772-40C2D27C15F4}" srcOrd="0" destOrd="0" presId="urn:microsoft.com/office/officeart/2005/8/layout/cycle2"/>
    <dgm:cxn modelId="{69538EC0-EFAE-40FD-A623-92204575C46C}" type="presOf" srcId="{555DD40C-BB78-4F82-927F-5F1D002720CC}" destId="{425BEBA1-2F16-4B91-92BB-C7141CB9DF85}" srcOrd="1" destOrd="0" presId="urn:microsoft.com/office/officeart/2005/8/layout/cycle2"/>
    <dgm:cxn modelId="{598AADCE-25FB-4B8A-ACD8-99DBCE35F834}" type="presOf" srcId="{2340CB7A-C252-4889-AE8B-345B9CB47BDF}" destId="{A084D525-0CC5-4AC8-8D77-971613297DF1}" srcOrd="0" destOrd="0" presId="urn:microsoft.com/office/officeart/2005/8/layout/cycle2"/>
    <dgm:cxn modelId="{C79C12CF-10B7-4EF9-A419-6FD27AA14BD1}" type="presOf" srcId="{2340CB7A-C252-4889-AE8B-345B9CB47BDF}" destId="{169BCD55-573D-4755-82DE-CEAFB228E6D3}" srcOrd="1" destOrd="0" presId="urn:microsoft.com/office/officeart/2005/8/layout/cycle2"/>
    <dgm:cxn modelId="{354C3ED1-9F39-4526-8A62-DE9EE41A0CDC}" type="presOf" srcId="{81BCA991-867B-4659-BA67-8CE89A508349}" destId="{F20353CF-67CD-4573-A8AD-C6984B1670BC}" srcOrd="0" destOrd="0" presId="urn:microsoft.com/office/officeart/2005/8/layout/cycle2"/>
    <dgm:cxn modelId="{793EBCDA-ED5E-4A60-B3C5-43C4066677E3}" srcId="{D59E2037-7531-4000-8AE0-B4AE0A85752C}" destId="{437106DD-7C30-4522-BD04-AD9729C55800}" srcOrd="2" destOrd="0" parTransId="{CE3CF840-99B8-487F-B968-2F447BB6EDD3}" sibTransId="{2340CB7A-C252-4889-AE8B-345B9CB47BDF}"/>
    <dgm:cxn modelId="{EEF442DB-C6F5-4F77-A2BF-F517D8B0E248}" srcId="{D59E2037-7531-4000-8AE0-B4AE0A85752C}" destId="{3A2F506A-E2E4-4CC2-918E-C3D85014F389}" srcOrd="0" destOrd="0" parTransId="{DC258BE5-134F-4E63-BE78-F14AB2A17EC6}" sibTransId="{BD5C2A1A-5B46-4CC4-9D1B-2A1FA1BE16FE}"/>
    <dgm:cxn modelId="{1210F4DC-8BBB-4A38-B43E-1FA41AFE42E1}" type="presOf" srcId="{2351BDC4-301C-4622-95D6-EB482CDF39C9}" destId="{15F6EC27-6CA9-40E1-86EB-C25FE7B576C4}" srcOrd="0" destOrd="0" presId="urn:microsoft.com/office/officeart/2005/8/layout/cycle2"/>
    <dgm:cxn modelId="{6D37AFE4-91B8-421C-A57B-BC665D0091B2}" type="presOf" srcId="{9BDA7883-350A-4630-BBB3-CA4629BDF0E1}" destId="{0F5BAB2D-755F-4E91-89D7-20BC2FB06DCC}" srcOrd="0" destOrd="0" presId="urn:microsoft.com/office/officeart/2005/8/layout/cycle2"/>
    <dgm:cxn modelId="{2AB1F7EA-5317-4CB7-A7B6-55A9E9DE4463}" type="presOf" srcId="{36BDCC7E-C8D0-4D48-AEAA-0C8EBD988231}" destId="{CA2799A2-6A40-4FBE-BFFC-190747F4BFE8}" srcOrd="0" destOrd="0" presId="urn:microsoft.com/office/officeart/2005/8/layout/cycle2"/>
    <dgm:cxn modelId="{B8B8B1EB-9C7B-4147-B794-B44314AED1DF}" type="presOf" srcId="{2351BDC4-301C-4622-95D6-EB482CDF39C9}" destId="{B1F0FBEE-24F4-4606-A254-3AC543A3E7CF}" srcOrd="1" destOrd="0" presId="urn:microsoft.com/office/officeart/2005/8/layout/cycle2"/>
    <dgm:cxn modelId="{D13F493B-DA84-4566-BC36-FD5C913CBDC2}" type="presParOf" srcId="{6865F5F3-40DF-4A21-A772-40C2D27C15F4}" destId="{51FBB0E8-E1E7-4D6A-AE06-732B0F6B9E82}" srcOrd="0" destOrd="0" presId="urn:microsoft.com/office/officeart/2005/8/layout/cycle2"/>
    <dgm:cxn modelId="{E501F9C0-EFC2-44C4-AD9C-98AE3299D632}" type="presParOf" srcId="{6865F5F3-40DF-4A21-A772-40C2D27C15F4}" destId="{DEF84A12-1A78-4FA8-B936-C16E8C5561D7}" srcOrd="1" destOrd="0" presId="urn:microsoft.com/office/officeart/2005/8/layout/cycle2"/>
    <dgm:cxn modelId="{8548C76D-8B0A-444C-9C05-CEDD33A61940}" type="presParOf" srcId="{DEF84A12-1A78-4FA8-B936-C16E8C5561D7}" destId="{03C2111E-1BE1-4E72-8A2D-790555F67BFB}" srcOrd="0" destOrd="0" presId="urn:microsoft.com/office/officeart/2005/8/layout/cycle2"/>
    <dgm:cxn modelId="{5266C686-8199-4090-905E-64AC351E7F86}" type="presParOf" srcId="{6865F5F3-40DF-4A21-A772-40C2D27C15F4}" destId="{79075FFC-868F-4401-8CE9-84BB97A7DFC1}" srcOrd="2" destOrd="0" presId="urn:microsoft.com/office/officeart/2005/8/layout/cycle2"/>
    <dgm:cxn modelId="{9254E96A-5565-48E3-8FFF-AB7BD6D7F3DF}" type="presParOf" srcId="{6865F5F3-40DF-4A21-A772-40C2D27C15F4}" destId="{15F6EC27-6CA9-40E1-86EB-C25FE7B576C4}" srcOrd="3" destOrd="0" presId="urn:microsoft.com/office/officeart/2005/8/layout/cycle2"/>
    <dgm:cxn modelId="{9F3425E6-3A46-4A68-9B33-2E9B88D0F93F}" type="presParOf" srcId="{15F6EC27-6CA9-40E1-86EB-C25FE7B576C4}" destId="{B1F0FBEE-24F4-4606-A254-3AC543A3E7CF}" srcOrd="0" destOrd="0" presId="urn:microsoft.com/office/officeart/2005/8/layout/cycle2"/>
    <dgm:cxn modelId="{14DFC973-76C0-45A3-BBB4-E0FFA8DD4FA2}" type="presParOf" srcId="{6865F5F3-40DF-4A21-A772-40C2D27C15F4}" destId="{1D7794A8-3731-41DD-877F-B811523985C3}" srcOrd="4" destOrd="0" presId="urn:microsoft.com/office/officeart/2005/8/layout/cycle2"/>
    <dgm:cxn modelId="{34C61664-DAB6-40E6-B9F2-9F082D265AD8}" type="presParOf" srcId="{6865F5F3-40DF-4A21-A772-40C2D27C15F4}" destId="{A084D525-0CC5-4AC8-8D77-971613297DF1}" srcOrd="5" destOrd="0" presId="urn:microsoft.com/office/officeart/2005/8/layout/cycle2"/>
    <dgm:cxn modelId="{B70EAADC-BE21-4303-BC98-3659A8E77E58}" type="presParOf" srcId="{A084D525-0CC5-4AC8-8D77-971613297DF1}" destId="{169BCD55-573D-4755-82DE-CEAFB228E6D3}" srcOrd="0" destOrd="0" presId="urn:microsoft.com/office/officeart/2005/8/layout/cycle2"/>
    <dgm:cxn modelId="{BFFB6ED9-B354-4304-A026-AB61A4E51A9B}" type="presParOf" srcId="{6865F5F3-40DF-4A21-A772-40C2D27C15F4}" destId="{CA2799A2-6A40-4FBE-BFFC-190747F4BFE8}" srcOrd="6" destOrd="0" presId="urn:microsoft.com/office/officeart/2005/8/layout/cycle2"/>
    <dgm:cxn modelId="{CEC25096-530F-477D-B404-E2FA92C3F174}" type="presParOf" srcId="{6865F5F3-40DF-4A21-A772-40C2D27C15F4}" destId="{57BB15A2-61B4-4871-A7BD-FDC39114F21E}" srcOrd="7" destOrd="0" presId="urn:microsoft.com/office/officeart/2005/8/layout/cycle2"/>
    <dgm:cxn modelId="{56224986-E202-4286-9144-66780539D635}" type="presParOf" srcId="{57BB15A2-61B4-4871-A7BD-FDC39114F21E}" destId="{DD3911F5-22AB-4AF8-9604-99B504E83B14}" srcOrd="0" destOrd="0" presId="urn:microsoft.com/office/officeart/2005/8/layout/cycle2"/>
    <dgm:cxn modelId="{9E76A922-2F4B-4D43-8E50-FE7B7D871806}" type="presParOf" srcId="{6865F5F3-40DF-4A21-A772-40C2D27C15F4}" destId="{0F5BAB2D-755F-4E91-89D7-20BC2FB06DCC}" srcOrd="8" destOrd="0" presId="urn:microsoft.com/office/officeart/2005/8/layout/cycle2"/>
    <dgm:cxn modelId="{D4C260F5-EA04-4EB9-A6B8-10A3E994C508}" type="presParOf" srcId="{6865F5F3-40DF-4A21-A772-40C2D27C15F4}" destId="{EC3F0D16-9ABB-49A8-8F14-C58D89D73932}" srcOrd="9" destOrd="0" presId="urn:microsoft.com/office/officeart/2005/8/layout/cycle2"/>
    <dgm:cxn modelId="{BE0A8A3A-25C3-43DA-AE4B-F115704FDEF5}" type="presParOf" srcId="{EC3F0D16-9ABB-49A8-8F14-C58D89D73932}" destId="{95021D8D-C314-4848-87CB-57FDC4DB4E14}" srcOrd="0" destOrd="0" presId="urn:microsoft.com/office/officeart/2005/8/layout/cycle2"/>
    <dgm:cxn modelId="{90FD4569-1818-455D-83B0-75B912B13E9F}" type="presParOf" srcId="{6865F5F3-40DF-4A21-A772-40C2D27C15F4}" destId="{D437A6A1-CF11-4D3C-8DF5-F000550FDBA3}" srcOrd="10" destOrd="0" presId="urn:microsoft.com/office/officeart/2005/8/layout/cycle2"/>
    <dgm:cxn modelId="{D5E177EC-E3F9-4699-A140-8ECA1332C40D}" type="presParOf" srcId="{6865F5F3-40DF-4A21-A772-40C2D27C15F4}" destId="{1366C166-9F8F-4D02-BEF1-64E71301E6FC}" srcOrd="11" destOrd="0" presId="urn:microsoft.com/office/officeart/2005/8/layout/cycle2"/>
    <dgm:cxn modelId="{581929A8-7C60-4DF0-8126-AEAF8943A282}" type="presParOf" srcId="{1366C166-9F8F-4D02-BEF1-64E71301E6FC}" destId="{425BEBA1-2F16-4B91-92BB-C7141CB9DF85}" srcOrd="0" destOrd="0" presId="urn:microsoft.com/office/officeart/2005/8/layout/cycle2"/>
    <dgm:cxn modelId="{3DC9BC92-E4F5-4AF7-851F-6E0E4F573B38}" type="presParOf" srcId="{6865F5F3-40DF-4A21-A772-40C2D27C15F4}" destId="{E8219F68-6CA9-46EB-A2FD-FBD5F3165072}" srcOrd="12" destOrd="0" presId="urn:microsoft.com/office/officeart/2005/8/layout/cycle2"/>
    <dgm:cxn modelId="{C0097AB6-B74F-484D-8DF3-020DFE6AF3BC}" type="presParOf" srcId="{6865F5F3-40DF-4A21-A772-40C2D27C15F4}" destId="{F20353CF-67CD-4573-A8AD-C6984B1670BC}" srcOrd="13" destOrd="0" presId="urn:microsoft.com/office/officeart/2005/8/layout/cycle2"/>
    <dgm:cxn modelId="{D75C6591-DCDC-44E1-A856-C967A5243814}" type="presParOf" srcId="{F20353CF-67CD-4573-A8AD-C6984B1670BC}" destId="{FD07E479-C67D-403F-B86F-C936DF74C1A9}" srcOrd="0" destOrd="0" presId="urn:microsoft.com/office/officeart/2005/8/layout/cycle2"/>
    <dgm:cxn modelId="{9D4CD3AB-5D96-447A-A721-08D1975BB056}" type="presParOf" srcId="{6865F5F3-40DF-4A21-A772-40C2D27C15F4}" destId="{E3E3E080-EF2C-42EF-9B4C-A7779119BBA2}" srcOrd="14" destOrd="0" presId="urn:microsoft.com/office/officeart/2005/8/layout/cycle2"/>
    <dgm:cxn modelId="{6234B2A9-9700-441A-ABAD-FA4833BA685C}" type="presParOf" srcId="{6865F5F3-40DF-4A21-A772-40C2D27C15F4}" destId="{BA2E35E9-671F-4379-AF12-0A45E99F9728}" srcOrd="15" destOrd="0" presId="urn:microsoft.com/office/officeart/2005/8/layout/cycle2"/>
    <dgm:cxn modelId="{083D90EF-55F4-4F61-A529-6978B90C4E96}" type="presParOf" srcId="{BA2E35E9-671F-4379-AF12-0A45E99F9728}" destId="{6B230829-20B4-4A93-8FFE-C4C26C3ACFF2}" srcOrd="0" destOrd="0" presId="urn:microsoft.com/office/officeart/2005/8/layout/cycle2"/>
    <dgm:cxn modelId="{16C21476-9284-41B4-B8D3-14B6483321F6}" type="presParOf" srcId="{6865F5F3-40DF-4A21-A772-40C2D27C15F4}" destId="{8999CC5E-C744-444B-8CE0-CFAAB156F6F0}" srcOrd="16" destOrd="0" presId="urn:microsoft.com/office/officeart/2005/8/layout/cycle2"/>
    <dgm:cxn modelId="{953B8897-5A0D-44B5-9B09-237E6B7C7312}" type="presParOf" srcId="{6865F5F3-40DF-4A21-A772-40C2D27C15F4}" destId="{6B9B3FA2-CCC9-4E0C-A017-3B30B133FD09}" srcOrd="17" destOrd="0" presId="urn:microsoft.com/office/officeart/2005/8/layout/cycle2"/>
    <dgm:cxn modelId="{894035BE-2EF2-46FD-9364-CE49361F9FBE}" type="presParOf" srcId="{6B9B3FA2-CCC9-4E0C-A017-3B30B133FD09}" destId="{582D2B99-4D11-494A-81B3-D2EB2FD29BB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ED700D-F047-47FD-A5D0-B8014CAAFB5C}" type="doc">
      <dgm:prSet loTypeId="urn:microsoft.com/office/officeart/2005/8/layout/cycle5" loCatId="cycl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C0773F-9F53-40D7-BF60-31A65F9894E2}">
      <dgm:prSet phldrT="[Text]"/>
      <dgm:spPr>
        <a:solidFill>
          <a:srgbClr val="00CC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PI</a:t>
          </a:r>
        </a:p>
      </dgm:t>
    </dgm:pt>
    <dgm:pt modelId="{4A718AEC-CBA8-4855-9012-736F82E230C7}" type="parTrans" cxnId="{171FF1ED-13F1-491D-8831-DB47D8A6676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4796A5A-F482-46DA-8CD2-7B2DBEB4F1DB}" type="sibTrans" cxnId="{171FF1ED-13F1-491D-8831-DB47D8A6676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55B2023-9B5F-4C48-9F9C-607F8124EA1C}">
      <dgm:prSet phldrT="[Text]"/>
      <dgm:spPr>
        <a:solidFill>
          <a:srgbClr val="0099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PI, Dept &amp; GAO</a:t>
          </a:r>
        </a:p>
      </dgm:t>
    </dgm:pt>
    <dgm:pt modelId="{4A235320-A90D-404F-84B2-1E16009C6221}" type="parTrans" cxnId="{CC0DDD2F-7FD2-4DE1-AC0D-C5EC97ED15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B12D2B-9E6A-426A-BB95-124552A17767}" type="sibTrans" cxnId="{CC0DDD2F-7FD2-4DE1-AC0D-C5EC97ED15F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86D362A-F044-4BF3-9A2D-44DCF5F91112}">
      <dgm:prSet phldrT="[Text]"/>
      <dgm:spPr>
        <a:solidFill>
          <a:srgbClr val="0099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PI, Dept &amp; GAO</a:t>
          </a:r>
        </a:p>
      </dgm:t>
    </dgm:pt>
    <dgm:pt modelId="{AB2F8B50-D531-455E-904D-91B5EA32B52F}" type="parTrans" cxnId="{EBC584CF-779E-4347-B9D0-C2630A70FD6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5D41A56-CFB2-4244-89AD-F9051CC9F915}" type="sibTrans" cxnId="{EBC584CF-779E-4347-B9D0-C2630A70FD6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49DBBB2-0086-4AAC-919D-67FF5FB52259}">
      <dgm:prSet phldrT="[Text]"/>
      <dgm:spPr>
        <a:solidFill>
          <a:srgbClr val="0099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PI, Dept &amp; GAO</a:t>
          </a:r>
        </a:p>
      </dgm:t>
    </dgm:pt>
    <dgm:pt modelId="{6C93626A-4ED0-4EDF-B5D7-6A4F10D8046D}" type="parTrans" cxnId="{CED655B5-3C07-4ECD-878C-C60267D8F93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C658B9A-E9A7-4D56-9FBD-15135DB511EF}" type="sibTrans" cxnId="{CED655B5-3C07-4ECD-878C-C60267D8F93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DF69BB7-D9F8-4645-BEB5-50B07C6A150E}">
      <dgm:prSet phldrT="[Text]"/>
      <dgm:spPr>
        <a:solidFill>
          <a:srgbClr val="0099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PI &amp; GAO</a:t>
          </a:r>
        </a:p>
      </dgm:t>
    </dgm:pt>
    <dgm:pt modelId="{1EA6A256-D4BE-459F-BA27-D329D3D6370E}" type="parTrans" cxnId="{677A8BAE-43E4-484C-8E0D-1D2338848F6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B066F33-A9AD-4E51-99D7-733799A40735}" type="sibTrans" cxnId="{677A8BAE-43E4-484C-8E0D-1D2338848F6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AB3D8DF-BD93-45A5-955F-C37ACC2CAC25}">
      <dgm:prSet/>
      <dgm:spPr>
        <a:solidFill>
          <a:srgbClr val="00CC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PI&amp; DSP</a:t>
          </a:r>
        </a:p>
      </dgm:t>
    </dgm:pt>
    <dgm:pt modelId="{F0940493-8631-4243-A9A6-B4AA933D8D6E}" type="parTrans" cxnId="{75B2ABD5-23EB-4A50-B17D-E7597AF2312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737DE44-2007-4F28-864A-403783449D49}" type="sibTrans" cxnId="{75B2ABD5-23EB-4A50-B17D-E7597AF2312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17ED37C-3075-4B18-B43D-B4AF77288D24}">
      <dgm:prSet/>
      <dgm:spPr>
        <a:solidFill>
          <a:srgbClr val="00CC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DSP</a:t>
          </a:r>
        </a:p>
      </dgm:t>
    </dgm:pt>
    <dgm:pt modelId="{926455C6-3D4C-4FF6-A724-3B384976B34D}" type="parTrans" cxnId="{0C1FBC30-4205-4259-A9A9-945E52324F3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68B37F8-8B45-4868-869A-AEDCD75563B2}" type="sibTrans" cxnId="{0C1FBC30-4205-4259-A9A9-945E52324F3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4396F62-B9CE-4992-86E2-8F1FCBEE5780}">
      <dgm:prSet/>
      <dgm:spPr>
        <a:solidFill>
          <a:srgbClr val="00CC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DSP</a:t>
          </a:r>
        </a:p>
      </dgm:t>
    </dgm:pt>
    <dgm:pt modelId="{6CF09310-7F21-4F02-9E31-1C6CE72FE879}" type="parTrans" cxnId="{FC278070-9E14-49A9-92EF-A9CBD332937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8CB79ED-AAEF-40F0-8DB1-1FBF7FA25CC4}" type="sibTrans" cxnId="{FC278070-9E14-49A9-92EF-A9CBD332937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F2C57AB-9D11-48A7-98C5-2BF60D84285A}">
      <dgm:prSet/>
      <dgm:spPr>
        <a:solidFill>
          <a:srgbClr val="009999"/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DSP &amp; GAO</a:t>
          </a:r>
        </a:p>
      </dgm:t>
    </dgm:pt>
    <dgm:pt modelId="{A0E1869D-594A-49CC-B758-12D3B016EC6D}" type="parTrans" cxnId="{2C2A6B47-4188-461C-870B-5C800054C3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D53EC8A-7C08-464C-B8FD-A83BA47DCD32}" type="sibTrans" cxnId="{2C2A6B47-4188-461C-870B-5C800054C3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74EECF5-FBBD-4811-80BC-24285B3743AD}" type="pres">
      <dgm:prSet presAssocID="{C7ED700D-F047-47FD-A5D0-B8014CAAFB5C}" presName="cycle" presStyleCnt="0">
        <dgm:presLayoutVars>
          <dgm:dir/>
          <dgm:resizeHandles val="exact"/>
        </dgm:presLayoutVars>
      </dgm:prSet>
      <dgm:spPr/>
    </dgm:pt>
    <dgm:pt modelId="{CBAF4FB0-DB9A-4A0A-8800-DA15CB45DCB5}" type="pres">
      <dgm:prSet presAssocID="{E7C0773F-9F53-40D7-BF60-31A65F9894E2}" presName="node" presStyleLbl="node1" presStyleIdx="0" presStyleCnt="9" custRadScaleRad="100085">
        <dgm:presLayoutVars>
          <dgm:bulletEnabled val="1"/>
        </dgm:presLayoutVars>
      </dgm:prSet>
      <dgm:spPr/>
    </dgm:pt>
    <dgm:pt modelId="{BDBB4423-A99D-4F51-B57B-0805DD4940E5}" type="pres">
      <dgm:prSet presAssocID="{E7C0773F-9F53-40D7-BF60-31A65F9894E2}" presName="spNode" presStyleCnt="0"/>
      <dgm:spPr/>
    </dgm:pt>
    <dgm:pt modelId="{80937E83-BE78-4D91-8B11-479275F5565D}" type="pres">
      <dgm:prSet presAssocID="{94796A5A-F482-46DA-8CD2-7B2DBEB4F1DB}" presName="sibTrans" presStyleLbl="sibTrans1D1" presStyleIdx="0" presStyleCnt="9"/>
      <dgm:spPr/>
    </dgm:pt>
    <dgm:pt modelId="{9ABCD58D-15B9-43E3-ABFF-B8D61F935DDC}" type="pres">
      <dgm:prSet presAssocID="{5AB3D8DF-BD93-45A5-955F-C37ACC2CAC25}" presName="node" presStyleLbl="node1" presStyleIdx="1" presStyleCnt="9">
        <dgm:presLayoutVars>
          <dgm:bulletEnabled val="1"/>
        </dgm:presLayoutVars>
      </dgm:prSet>
      <dgm:spPr/>
    </dgm:pt>
    <dgm:pt modelId="{7E72BE76-6AF6-4F30-8B0F-BC3B64BCE29B}" type="pres">
      <dgm:prSet presAssocID="{5AB3D8DF-BD93-45A5-955F-C37ACC2CAC25}" presName="spNode" presStyleCnt="0"/>
      <dgm:spPr/>
    </dgm:pt>
    <dgm:pt modelId="{966B04C5-C133-490A-A2E5-91A83B3C60DD}" type="pres">
      <dgm:prSet presAssocID="{3737DE44-2007-4F28-864A-403783449D49}" presName="sibTrans" presStyleLbl="sibTrans1D1" presStyleIdx="1" presStyleCnt="9"/>
      <dgm:spPr/>
    </dgm:pt>
    <dgm:pt modelId="{ABE4470E-31AB-4CFE-9C36-C68C20415307}" type="pres">
      <dgm:prSet presAssocID="{017ED37C-3075-4B18-B43D-B4AF77288D24}" presName="node" presStyleLbl="node1" presStyleIdx="2" presStyleCnt="9">
        <dgm:presLayoutVars>
          <dgm:bulletEnabled val="1"/>
        </dgm:presLayoutVars>
      </dgm:prSet>
      <dgm:spPr/>
    </dgm:pt>
    <dgm:pt modelId="{4B117AD2-3FFF-4FFE-B199-518F6C0DFD18}" type="pres">
      <dgm:prSet presAssocID="{017ED37C-3075-4B18-B43D-B4AF77288D24}" presName="spNode" presStyleCnt="0"/>
      <dgm:spPr/>
    </dgm:pt>
    <dgm:pt modelId="{087531CD-1CDF-489B-A3F0-A79814BF1293}" type="pres">
      <dgm:prSet presAssocID="{268B37F8-8B45-4868-869A-AEDCD75563B2}" presName="sibTrans" presStyleLbl="sibTrans1D1" presStyleIdx="2" presStyleCnt="9"/>
      <dgm:spPr/>
    </dgm:pt>
    <dgm:pt modelId="{CA6BD4B3-0803-48D0-AB33-EF85F564CF22}" type="pres">
      <dgm:prSet presAssocID="{64396F62-B9CE-4992-86E2-8F1FCBEE5780}" presName="node" presStyleLbl="node1" presStyleIdx="3" presStyleCnt="9">
        <dgm:presLayoutVars>
          <dgm:bulletEnabled val="1"/>
        </dgm:presLayoutVars>
      </dgm:prSet>
      <dgm:spPr/>
    </dgm:pt>
    <dgm:pt modelId="{C56AE3CF-AC09-45AE-945D-18CBFE794002}" type="pres">
      <dgm:prSet presAssocID="{64396F62-B9CE-4992-86E2-8F1FCBEE5780}" presName="spNode" presStyleCnt="0"/>
      <dgm:spPr/>
    </dgm:pt>
    <dgm:pt modelId="{06AAC919-9CDF-452A-9B4D-D1C31A6CDA89}" type="pres">
      <dgm:prSet presAssocID="{18CB79ED-AAEF-40F0-8DB1-1FBF7FA25CC4}" presName="sibTrans" presStyleLbl="sibTrans1D1" presStyleIdx="3" presStyleCnt="9"/>
      <dgm:spPr/>
    </dgm:pt>
    <dgm:pt modelId="{0CD63CD8-472F-4004-A4CE-0551D1382B7B}" type="pres">
      <dgm:prSet presAssocID="{6F2C57AB-9D11-48A7-98C5-2BF60D84285A}" presName="node" presStyleLbl="node1" presStyleIdx="4" presStyleCnt="9">
        <dgm:presLayoutVars>
          <dgm:bulletEnabled val="1"/>
        </dgm:presLayoutVars>
      </dgm:prSet>
      <dgm:spPr/>
    </dgm:pt>
    <dgm:pt modelId="{EA009244-475F-4D17-9C33-D891EC7BB549}" type="pres">
      <dgm:prSet presAssocID="{6F2C57AB-9D11-48A7-98C5-2BF60D84285A}" presName="spNode" presStyleCnt="0"/>
      <dgm:spPr/>
    </dgm:pt>
    <dgm:pt modelId="{08AEBBDF-9943-46F6-BEC5-2C9A4DD40DB9}" type="pres">
      <dgm:prSet presAssocID="{2D53EC8A-7C08-464C-B8FD-A83BA47DCD32}" presName="sibTrans" presStyleLbl="sibTrans1D1" presStyleIdx="4" presStyleCnt="9"/>
      <dgm:spPr/>
    </dgm:pt>
    <dgm:pt modelId="{B29ECB13-295B-47DB-87C6-88C0999663E2}" type="pres">
      <dgm:prSet presAssocID="{255B2023-9B5F-4C48-9F9C-607F8124EA1C}" presName="node" presStyleLbl="node1" presStyleIdx="5" presStyleCnt="9">
        <dgm:presLayoutVars>
          <dgm:bulletEnabled val="1"/>
        </dgm:presLayoutVars>
      </dgm:prSet>
      <dgm:spPr/>
    </dgm:pt>
    <dgm:pt modelId="{418AF969-19E7-4E24-9533-606F34A63179}" type="pres">
      <dgm:prSet presAssocID="{255B2023-9B5F-4C48-9F9C-607F8124EA1C}" presName="spNode" presStyleCnt="0"/>
      <dgm:spPr/>
    </dgm:pt>
    <dgm:pt modelId="{0E4CAB2D-5569-45C1-A686-B79B18C89E26}" type="pres">
      <dgm:prSet presAssocID="{82B12D2B-9E6A-426A-BB95-124552A17767}" presName="sibTrans" presStyleLbl="sibTrans1D1" presStyleIdx="5" presStyleCnt="9"/>
      <dgm:spPr/>
    </dgm:pt>
    <dgm:pt modelId="{26FEE5E3-AECE-44BF-B3A1-59C41349CACB}" type="pres">
      <dgm:prSet presAssocID="{C86D362A-F044-4BF3-9A2D-44DCF5F91112}" presName="node" presStyleLbl="node1" presStyleIdx="6" presStyleCnt="9">
        <dgm:presLayoutVars>
          <dgm:bulletEnabled val="1"/>
        </dgm:presLayoutVars>
      </dgm:prSet>
      <dgm:spPr/>
    </dgm:pt>
    <dgm:pt modelId="{6C82615F-2D5A-437C-AE38-FA3E0CF61884}" type="pres">
      <dgm:prSet presAssocID="{C86D362A-F044-4BF3-9A2D-44DCF5F91112}" presName="spNode" presStyleCnt="0"/>
      <dgm:spPr/>
    </dgm:pt>
    <dgm:pt modelId="{AFB70305-F507-4C8C-BA48-8179D907D495}" type="pres">
      <dgm:prSet presAssocID="{D5D41A56-CFB2-4244-89AD-F9051CC9F915}" presName="sibTrans" presStyleLbl="sibTrans1D1" presStyleIdx="6" presStyleCnt="9"/>
      <dgm:spPr/>
    </dgm:pt>
    <dgm:pt modelId="{B382AE82-5C3C-4A5C-886B-3E7DE5262E49}" type="pres">
      <dgm:prSet presAssocID="{D49DBBB2-0086-4AAC-919D-67FF5FB52259}" presName="node" presStyleLbl="node1" presStyleIdx="7" presStyleCnt="9">
        <dgm:presLayoutVars>
          <dgm:bulletEnabled val="1"/>
        </dgm:presLayoutVars>
      </dgm:prSet>
      <dgm:spPr/>
    </dgm:pt>
    <dgm:pt modelId="{7094D3D1-6BAC-41C5-A5A9-BEFC3AB3569C}" type="pres">
      <dgm:prSet presAssocID="{D49DBBB2-0086-4AAC-919D-67FF5FB52259}" presName="spNode" presStyleCnt="0"/>
      <dgm:spPr/>
    </dgm:pt>
    <dgm:pt modelId="{E3B93E49-01B0-43B5-853A-DD84BEC74578}" type="pres">
      <dgm:prSet presAssocID="{4C658B9A-E9A7-4D56-9FBD-15135DB511EF}" presName="sibTrans" presStyleLbl="sibTrans1D1" presStyleIdx="7" presStyleCnt="9"/>
      <dgm:spPr/>
    </dgm:pt>
    <dgm:pt modelId="{44FD3896-A2E6-4C6B-9A0B-1EA67049CC84}" type="pres">
      <dgm:prSet presAssocID="{EDF69BB7-D9F8-4645-BEB5-50B07C6A150E}" presName="node" presStyleLbl="node1" presStyleIdx="8" presStyleCnt="9">
        <dgm:presLayoutVars>
          <dgm:bulletEnabled val="1"/>
        </dgm:presLayoutVars>
      </dgm:prSet>
      <dgm:spPr/>
    </dgm:pt>
    <dgm:pt modelId="{FBA8F785-2A88-48CE-880A-D2211BED5F68}" type="pres">
      <dgm:prSet presAssocID="{EDF69BB7-D9F8-4645-BEB5-50B07C6A150E}" presName="spNode" presStyleCnt="0"/>
      <dgm:spPr/>
    </dgm:pt>
    <dgm:pt modelId="{243FD645-001A-4B1B-B7DF-61BF4FAE9A7C}" type="pres">
      <dgm:prSet presAssocID="{2B066F33-A9AD-4E51-99D7-733799A40735}" presName="sibTrans" presStyleLbl="sibTrans1D1" presStyleIdx="8" presStyleCnt="9"/>
      <dgm:spPr/>
    </dgm:pt>
  </dgm:ptLst>
  <dgm:cxnLst>
    <dgm:cxn modelId="{F446611E-364E-4553-8933-19C54DDAEEBB}" type="presOf" srcId="{D49DBBB2-0086-4AAC-919D-67FF5FB52259}" destId="{B382AE82-5C3C-4A5C-886B-3E7DE5262E49}" srcOrd="0" destOrd="0" presId="urn:microsoft.com/office/officeart/2005/8/layout/cycle5"/>
    <dgm:cxn modelId="{B26DF32A-CE69-4E08-B6FC-4C0D7335C3BD}" type="presOf" srcId="{2D53EC8A-7C08-464C-B8FD-A83BA47DCD32}" destId="{08AEBBDF-9943-46F6-BEC5-2C9A4DD40DB9}" srcOrd="0" destOrd="0" presId="urn:microsoft.com/office/officeart/2005/8/layout/cycle5"/>
    <dgm:cxn modelId="{CC0DDD2F-7FD2-4DE1-AC0D-C5EC97ED15FC}" srcId="{C7ED700D-F047-47FD-A5D0-B8014CAAFB5C}" destId="{255B2023-9B5F-4C48-9F9C-607F8124EA1C}" srcOrd="5" destOrd="0" parTransId="{4A235320-A90D-404F-84B2-1E16009C6221}" sibTransId="{82B12D2B-9E6A-426A-BB95-124552A17767}"/>
    <dgm:cxn modelId="{0C1FBC30-4205-4259-A9A9-945E52324F37}" srcId="{C7ED700D-F047-47FD-A5D0-B8014CAAFB5C}" destId="{017ED37C-3075-4B18-B43D-B4AF77288D24}" srcOrd="2" destOrd="0" parTransId="{926455C6-3D4C-4FF6-A724-3B384976B34D}" sibTransId="{268B37F8-8B45-4868-869A-AEDCD75563B2}"/>
    <dgm:cxn modelId="{4106CA3D-9983-418F-8999-BD9E022BB74E}" type="presOf" srcId="{268B37F8-8B45-4868-869A-AEDCD75563B2}" destId="{087531CD-1CDF-489B-A3F0-A79814BF1293}" srcOrd="0" destOrd="0" presId="urn:microsoft.com/office/officeart/2005/8/layout/cycle5"/>
    <dgm:cxn modelId="{69473A41-A140-494F-9421-0E28CDA879FF}" type="presOf" srcId="{3737DE44-2007-4F28-864A-403783449D49}" destId="{966B04C5-C133-490A-A2E5-91A83B3C60DD}" srcOrd="0" destOrd="0" presId="urn:microsoft.com/office/officeart/2005/8/layout/cycle5"/>
    <dgm:cxn modelId="{19804041-D7D5-4DF8-8ABC-3C7A21FE092C}" type="presOf" srcId="{64396F62-B9CE-4992-86E2-8F1FCBEE5780}" destId="{CA6BD4B3-0803-48D0-AB33-EF85F564CF22}" srcOrd="0" destOrd="0" presId="urn:microsoft.com/office/officeart/2005/8/layout/cycle5"/>
    <dgm:cxn modelId="{3C203E66-8D1B-4960-91D8-9F3EAF244EA3}" type="presOf" srcId="{6F2C57AB-9D11-48A7-98C5-2BF60D84285A}" destId="{0CD63CD8-472F-4004-A4CE-0551D1382B7B}" srcOrd="0" destOrd="0" presId="urn:microsoft.com/office/officeart/2005/8/layout/cycle5"/>
    <dgm:cxn modelId="{2C2A6B47-4188-461C-870B-5C800054C384}" srcId="{C7ED700D-F047-47FD-A5D0-B8014CAAFB5C}" destId="{6F2C57AB-9D11-48A7-98C5-2BF60D84285A}" srcOrd="4" destOrd="0" parTransId="{A0E1869D-594A-49CC-B758-12D3B016EC6D}" sibTransId="{2D53EC8A-7C08-464C-B8FD-A83BA47DCD32}"/>
    <dgm:cxn modelId="{75E2BC47-B47E-4A06-88D1-78B5464AFEAE}" type="presOf" srcId="{4C658B9A-E9A7-4D56-9FBD-15135DB511EF}" destId="{E3B93E49-01B0-43B5-853A-DD84BEC74578}" srcOrd="0" destOrd="0" presId="urn:microsoft.com/office/officeart/2005/8/layout/cycle5"/>
    <dgm:cxn modelId="{FC278070-9E14-49A9-92EF-A9CBD3329376}" srcId="{C7ED700D-F047-47FD-A5D0-B8014CAAFB5C}" destId="{64396F62-B9CE-4992-86E2-8F1FCBEE5780}" srcOrd="3" destOrd="0" parTransId="{6CF09310-7F21-4F02-9E31-1C6CE72FE879}" sibTransId="{18CB79ED-AAEF-40F0-8DB1-1FBF7FA25CC4}"/>
    <dgm:cxn modelId="{E2CC5978-14F4-4F37-BC58-FB9CE731F0CE}" type="presOf" srcId="{EDF69BB7-D9F8-4645-BEB5-50B07C6A150E}" destId="{44FD3896-A2E6-4C6B-9A0B-1EA67049CC84}" srcOrd="0" destOrd="0" presId="urn:microsoft.com/office/officeart/2005/8/layout/cycle5"/>
    <dgm:cxn modelId="{57790D83-61B6-4D70-A4E2-ED87258047B0}" type="presOf" srcId="{2B066F33-A9AD-4E51-99D7-733799A40735}" destId="{243FD645-001A-4B1B-B7DF-61BF4FAE9A7C}" srcOrd="0" destOrd="0" presId="urn:microsoft.com/office/officeart/2005/8/layout/cycle5"/>
    <dgm:cxn modelId="{304ABA8B-97F4-4582-BCBB-15A70BAF1450}" type="presOf" srcId="{C7ED700D-F047-47FD-A5D0-B8014CAAFB5C}" destId="{774EECF5-FBBD-4811-80BC-24285B3743AD}" srcOrd="0" destOrd="0" presId="urn:microsoft.com/office/officeart/2005/8/layout/cycle5"/>
    <dgm:cxn modelId="{BE5C8C8E-86F2-4BEC-AC77-F6C3CB001B13}" type="presOf" srcId="{C86D362A-F044-4BF3-9A2D-44DCF5F91112}" destId="{26FEE5E3-AECE-44BF-B3A1-59C41349CACB}" srcOrd="0" destOrd="0" presId="urn:microsoft.com/office/officeart/2005/8/layout/cycle5"/>
    <dgm:cxn modelId="{F90510A8-283C-4CAC-A531-AF6F402CA03A}" type="presOf" srcId="{94796A5A-F482-46DA-8CD2-7B2DBEB4F1DB}" destId="{80937E83-BE78-4D91-8B11-479275F5565D}" srcOrd="0" destOrd="0" presId="urn:microsoft.com/office/officeart/2005/8/layout/cycle5"/>
    <dgm:cxn modelId="{677A8BAE-43E4-484C-8E0D-1D2338848F69}" srcId="{C7ED700D-F047-47FD-A5D0-B8014CAAFB5C}" destId="{EDF69BB7-D9F8-4645-BEB5-50B07C6A150E}" srcOrd="8" destOrd="0" parTransId="{1EA6A256-D4BE-459F-BA27-D329D3D6370E}" sibTransId="{2B066F33-A9AD-4E51-99D7-733799A40735}"/>
    <dgm:cxn modelId="{DAF5CCAE-2BCA-4264-8CAD-DCD776707856}" type="presOf" srcId="{82B12D2B-9E6A-426A-BB95-124552A17767}" destId="{0E4CAB2D-5569-45C1-A686-B79B18C89E26}" srcOrd="0" destOrd="0" presId="urn:microsoft.com/office/officeart/2005/8/layout/cycle5"/>
    <dgm:cxn modelId="{D60AE7AF-A8D0-4239-9EB7-EB447EE48E32}" type="presOf" srcId="{5AB3D8DF-BD93-45A5-955F-C37ACC2CAC25}" destId="{9ABCD58D-15B9-43E3-ABFF-B8D61F935DDC}" srcOrd="0" destOrd="0" presId="urn:microsoft.com/office/officeart/2005/8/layout/cycle5"/>
    <dgm:cxn modelId="{F8562EB4-CC3E-448B-960E-9B9B610B8B2E}" type="presOf" srcId="{E7C0773F-9F53-40D7-BF60-31A65F9894E2}" destId="{CBAF4FB0-DB9A-4A0A-8800-DA15CB45DCB5}" srcOrd="0" destOrd="0" presId="urn:microsoft.com/office/officeart/2005/8/layout/cycle5"/>
    <dgm:cxn modelId="{CED655B5-3C07-4ECD-878C-C60267D8F931}" srcId="{C7ED700D-F047-47FD-A5D0-B8014CAAFB5C}" destId="{D49DBBB2-0086-4AAC-919D-67FF5FB52259}" srcOrd="7" destOrd="0" parTransId="{6C93626A-4ED0-4EDF-B5D7-6A4F10D8046D}" sibTransId="{4C658B9A-E9A7-4D56-9FBD-15135DB511EF}"/>
    <dgm:cxn modelId="{81E4E5BA-071D-4A8F-9DB5-24D405210EE0}" type="presOf" srcId="{017ED37C-3075-4B18-B43D-B4AF77288D24}" destId="{ABE4470E-31AB-4CFE-9C36-C68C20415307}" srcOrd="0" destOrd="0" presId="urn:microsoft.com/office/officeart/2005/8/layout/cycle5"/>
    <dgm:cxn modelId="{40C506C7-36D0-4112-A9AA-B69F6EA50D75}" type="presOf" srcId="{18CB79ED-AAEF-40F0-8DB1-1FBF7FA25CC4}" destId="{06AAC919-9CDF-452A-9B4D-D1C31A6CDA89}" srcOrd="0" destOrd="0" presId="urn:microsoft.com/office/officeart/2005/8/layout/cycle5"/>
    <dgm:cxn modelId="{2435FBCB-E425-4949-A7C6-EBDCC3762928}" type="presOf" srcId="{D5D41A56-CFB2-4244-89AD-F9051CC9F915}" destId="{AFB70305-F507-4C8C-BA48-8179D907D495}" srcOrd="0" destOrd="0" presId="urn:microsoft.com/office/officeart/2005/8/layout/cycle5"/>
    <dgm:cxn modelId="{EBC584CF-779E-4347-B9D0-C2630A70FD66}" srcId="{C7ED700D-F047-47FD-A5D0-B8014CAAFB5C}" destId="{C86D362A-F044-4BF3-9A2D-44DCF5F91112}" srcOrd="6" destOrd="0" parTransId="{AB2F8B50-D531-455E-904D-91B5EA32B52F}" sibTransId="{D5D41A56-CFB2-4244-89AD-F9051CC9F915}"/>
    <dgm:cxn modelId="{75B2ABD5-23EB-4A50-B17D-E7597AF23124}" srcId="{C7ED700D-F047-47FD-A5D0-B8014CAAFB5C}" destId="{5AB3D8DF-BD93-45A5-955F-C37ACC2CAC25}" srcOrd="1" destOrd="0" parTransId="{F0940493-8631-4243-A9A6-B4AA933D8D6E}" sibTransId="{3737DE44-2007-4F28-864A-403783449D49}"/>
    <dgm:cxn modelId="{171FF1ED-13F1-491D-8831-DB47D8A66765}" srcId="{C7ED700D-F047-47FD-A5D0-B8014CAAFB5C}" destId="{E7C0773F-9F53-40D7-BF60-31A65F9894E2}" srcOrd="0" destOrd="0" parTransId="{4A718AEC-CBA8-4855-9012-736F82E230C7}" sibTransId="{94796A5A-F482-46DA-8CD2-7B2DBEB4F1DB}"/>
    <dgm:cxn modelId="{A9C80DF6-544D-4567-8F65-09345BA850B9}" type="presOf" srcId="{255B2023-9B5F-4C48-9F9C-607F8124EA1C}" destId="{B29ECB13-295B-47DB-87C6-88C0999663E2}" srcOrd="0" destOrd="0" presId="urn:microsoft.com/office/officeart/2005/8/layout/cycle5"/>
    <dgm:cxn modelId="{120196E5-8171-49C3-AF90-078AB4CEA521}" type="presParOf" srcId="{774EECF5-FBBD-4811-80BC-24285B3743AD}" destId="{CBAF4FB0-DB9A-4A0A-8800-DA15CB45DCB5}" srcOrd="0" destOrd="0" presId="urn:microsoft.com/office/officeart/2005/8/layout/cycle5"/>
    <dgm:cxn modelId="{C8B725EF-FFD0-414C-80CD-61FBF80EFC52}" type="presParOf" srcId="{774EECF5-FBBD-4811-80BC-24285B3743AD}" destId="{BDBB4423-A99D-4F51-B57B-0805DD4940E5}" srcOrd="1" destOrd="0" presId="urn:microsoft.com/office/officeart/2005/8/layout/cycle5"/>
    <dgm:cxn modelId="{D0C1078E-43D4-4C92-9CCC-CD092AA0B37F}" type="presParOf" srcId="{774EECF5-FBBD-4811-80BC-24285B3743AD}" destId="{80937E83-BE78-4D91-8B11-479275F5565D}" srcOrd="2" destOrd="0" presId="urn:microsoft.com/office/officeart/2005/8/layout/cycle5"/>
    <dgm:cxn modelId="{E8E5C698-2AFD-4995-85ED-0D5112A40670}" type="presParOf" srcId="{774EECF5-FBBD-4811-80BC-24285B3743AD}" destId="{9ABCD58D-15B9-43E3-ABFF-B8D61F935DDC}" srcOrd="3" destOrd="0" presId="urn:microsoft.com/office/officeart/2005/8/layout/cycle5"/>
    <dgm:cxn modelId="{3BB67960-7807-4BDE-9B78-9D051A1CAA87}" type="presParOf" srcId="{774EECF5-FBBD-4811-80BC-24285B3743AD}" destId="{7E72BE76-6AF6-4F30-8B0F-BC3B64BCE29B}" srcOrd="4" destOrd="0" presId="urn:microsoft.com/office/officeart/2005/8/layout/cycle5"/>
    <dgm:cxn modelId="{96841D46-2FAB-44B8-9A3A-C9719BC300A5}" type="presParOf" srcId="{774EECF5-FBBD-4811-80BC-24285B3743AD}" destId="{966B04C5-C133-490A-A2E5-91A83B3C60DD}" srcOrd="5" destOrd="0" presId="urn:microsoft.com/office/officeart/2005/8/layout/cycle5"/>
    <dgm:cxn modelId="{6AEFD15D-A7F5-49A1-A906-D0D50D263211}" type="presParOf" srcId="{774EECF5-FBBD-4811-80BC-24285B3743AD}" destId="{ABE4470E-31AB-4CFE-9C36-C68C20415307}" srcOrd="6" destOrd="0" presId="urn:microsoft.com/office/officeart/2005/8/layout/cycle5"/>
    <dgm:cxn modelId="{C4DFF23C-303E-415D-87E1-9E088B78DB08}" type="presParOf" srcId="{774EECF5-FBBD-4811-80BC-24285B3743AD}" destId="{4B117AD2-3FFF-4FFE-B199-518F6C0DFD18}" srcOrd="7" destOrd="0" presId="urn:microsoft.com/office/officeart/2005/8/layout/cycle5"/>
    <dgm:cxn modelId="{B469B8D2-DECA-427A-95CC-E296B9ADC533}" type="presParOf" srcId="{774EECF5-FBBD-4811-80BC-24285B3743AD}" destId="{087531CD-1CDF-489B-A3F0-A79814BF1293}" srcOrd="8" destOrd="0" presId="urn:microsoft.com/office/officeart/2005/8/layout/cycle5"/>
    <dgm:cxn modelId="{17D51B51-5EA6-470C-8A77-1BB85553AF96}" type="presParOf" srcId="{774EECF5-FBBD-4811-80BC-24285B3743AD}" destId="{CA6BD4B3-0803-48D0-AB33-EF85F564CF22}" srcOrd="9" destOrd="0" presId="urn:microsoft.com/office/officeart/2005/8/layout/cycle5"/>
    <dgm:cxn modelId="{65DB27FF-6F57-4BF4-A12F-019DBF7424EF}" type="presParOf" srcId="{774EECF5-FBBD-4811-80BC-24285B3743AD}" destId="{C56AE3CF-AC09-45AE-945D-18CBFE794002}" srcOrd="10" destOrd="0" presId="urn:microsoft.com/office/officeart/2005/8/layout/cycle5"/>
    <dgm:cxn modelId="{8808C736-64B7-4B66-B7C7-A9CF8514591C}" type="presParOf" srcId="{774EECF5-FBBD-4811-80BC-24285B3743AD}" destId="{06AAC919-9CDF-452A-9B4D-D1C31A6CDA89}" srcOrd="11" destOrd="0" presId="urn:microsoft.com/office/officeart/2005/8/layout/cycle5"/>
    <dgm:cxn modelId="{8C938D5C-B276-4897-B583-4B7A02136786}" type="presParOf" srcId="{774EECF5-FBBD-4811-80BC-24285B3743AD}" destId="{0CD63CD8-472F-4004-A4CE-0551D1382B7B}" srcOrd="12" destOrd="0" presId="urn:microsoft.com/office/officeart/2005/8/layout/cycle5"/>
    <dgm:cxn modelId="{1D5829BB-7773-42C6-870C-C24C26AAEB88}" type="presParOf" srcId="{774EECF5-FBBD-4811-80BC-24285B3743AD}" destId="{EA009244-475F-4D17-9C33-D891EC7BB549}" srcOrd="13" destOrd="0" presId="urn:microsoft.com/office/officeart/2005/8/layout/cycle5"/>
    <dgm:cxn modelId="{9F9A49CF-5462-4084-AD57-6551A635F5C1}" type="presParOf" srcId="{774EECF5-FBBD-4811-80BC-24285B3743AD}" destId="{08AEBBDF-9943-46F6-BEC5-2C9A4DD40DB9}" srcOrd="14" destOrd="0" presId="urn:microsoft.com/office/officeart/2005/8/layout/cycle5"/>
    <dgm:cxn modelId="{278D4EC0-01FD-4F06-BCDF-EDE333C9CA90}" type="presParOf" srcId="{774EECF5-FBBD-4811-80BC-24285B3743AD}" destId="{B29ECB13-295B-47DB-87C6-88C0999663E2}" srcOrd="15" destOrd="0" presId="urn:microsoft.com/office/officeart/2005/8/layout/cycle5"/>
    <dgm:cxn modelId="{76BD4D38-6E51-44CB-84DF-AE71F851DB78}" type="presParOf" srcId="{774EECF5-FBBD-4811-80BC-24285B3743AD}" destId="{418AF969-19E7-4E24-9533-606F34A63179}" srcOrd="16" destOrd="0" presId="urn:microsoft.com/office/officeart/2005/8/layout/cycle5"/>
    <dgm:cxn modelId="{DFAA441D-CEC5-4E8A-954D-E4BF84564FEE}" type="presParOf" srcId="{774EECF5-FBBD-4811-80BC-24285B3743AD}" destId="{0E4CAB2D-5569-45C1-A686-B79B18C89E26}" srcOrd="17" destOrd="0" presId="urn:microsoft.com/office/officeart/2005/8/layout/cycle5"/>
    <dgm:cxn modelId="{3ED9AFEE-E17C-4DA4-A41D-602E4E0DB481}" type="presParOf" srcId="{774EECF5-FBBD-4811-80BC-24285B3743AD}" destId="{26FEE5E3-AECE-44BF-B3A1-59C41349CACB}" srcOrd="18" destOrd="0" presId="urn:microsoft.com/office/officeart/2005/8/layout/cycle5"/>
    <dgm:cxn modelId="{6BA85963-3762-46F2-B07B-F0F8247E1E91}" type="presParOf" srcId="{774EECF5-FBBD-4811-80BC-24285B3743AD}" destId="{6C82615F-2D5A-437C-AE38-FA3E0CF61884}" srcOrd="19" destOrd="0" presId="urn:microsoft.com/office/officeart/2005/8/layout/cycle5"/>
    <dgm:cxn modelId="{F6ED31CD-8D0E-4F81-82F4-2A89D3A40020}" type="presParOf" srcId="{774EECF5-FBBD-4811-80BC-24285B3743AD}" destId="{AFB70305-F507-4C8C-BA48-8179D907D495}" srcOrd="20" destOrd="0" presId="urn:microsoft.com/office/officeart/2005/8/layout/cycle5"/>
    <dgm:cxn modelId="{18F1488B-3E7C-4EBD-8509-8A2C91156DAF}" type="presParOf" srcId="{774EECF5-FBBD-4811-80BC-24285B3743AD}" destId="{B382AE82-5C3C-4A5C-886B-3E7DE5262E49}" srcOrd="21" destOrd="0" presId="urn:microsoft.com/office/officeart/2005/8/layout/cycle5"/>
    <dgm:cxn modelId="{AE5D7241-38D4-47FA-943A-AEB19DB54A88}" type="presParOf" srcId="{774EECF5-FBBD-4811-80BC-24285B3743AD}" destId="{7094D3D1-6BAC-41C5-A5A9-BEFC3AB3569C}" srcOrd="22" destOrd="0" presId="urn:microsoft.com/office/officeart/2005/8/layout/cycle5"/>
    <dgm:cxn modelId="{1E620A12-4835-4A93-AB83-131CB2717D88}" type="presParOf" srcId="{774EECF5-FBBD-4811-80BC-24285B3743AD}" destId="{E3B93E49-01B0-43B5-853A-DD84BEC74578}" srcOrd="23" destOrd="0" presId="urn:microsoft.com/office/officeart/2005/8/layout/cycle5"/>
    <dgm:cxn modelId="{7B91C36A-9DCE-4E77-BA43-5A66E214E0F3}" type="presParOf" srcId="{774EECF5-FBBD-4811-80BC-24285B3743AD}" destId="{44FD3896-A2E6-4C6B-9A0B-1EA67049CC84}" srcOrd="24" destOrd="0" presId="urn:microsoft.com/office/officeart/2005/8/layout/cycle5"/>
    <dgm:cxn modelId="{FE3AA078-C87E-44D1-903C-2CA6CCF8C94B}" type="presParOf" srcId="{774EECF5-FBBD-4811-80BC-24285B3743AD}" destId="{FBA8F785-2A88-48CE-880A-D2211BED5F68}" srcOrd="25" destOrd="0" presId="urn:microsoft.com/office/officeart/2005/8/layout/cycle5"/>
    <dgm:cxn modelId="{54E29D0A-B0AB-4657-A8E6-C08B35DA0881}" type="presParOf" srcId="{774EECF5-FBBD-4811-80BC-24285B3743AD}" destId="{243FD645-001A-4B1B-B7DF-61BF4FAE9A7C}" srcOrd="26" destOrd="0" presId="urn:microsoft.com/office/officeart/2005/8/layout/cycle5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FBB0E8-E1E7-4D6A-AE06-732B0F6B9E82}">
      <dsp:nvSpPr>
        <dsp:cNvPr id="0" name=""/>
        <dsp:cNvSpPr/>
      </dsp:nvSpPr>
      <dsp:spPr>
        <a:xfrm>
          <a:off x="3250905" y="306"/>
          <a:ext cx="1029698" cy="1029698"/>
        </a:xfrm>
        <a:prstGeom prst="ellipse">
          <a:avLst/>
        </a:prstGeom>
        <a:solidFill>
          <a:srgbClr val="009E5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Proposal Development</a:t>
          </a:r>
        </a:p>
      </dsp:txBody>
      <dsp:txXfrm>
        <a:off x="3401701" y="151102"/>
        <a:ext cx="728106" cy="728106"/>
      </dsp:txXfrm>
    </dsp:sp>
    <dsp:sp modelId="{DEF84A12-1A78-4FA8-B936-C16E8C5561D7}">
      <dsp:nvSpPr>
        <dsp:cNvPr id="0" name=""/>
        <dsp:cNvSpPr/>
      </dsp:nvSpPr>
      <dsp:spPr>
        <a:xfrm rot="1200000">
          <a:off x="4348266" y="603323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>
        <a:off x="4350747" y="658757"/>
        <a:ext cx="191987" cy="208513"/>
      </dsp:txXfrm>
    </dsp:sp>
    <dsp:sp modelId="{79075FFC-868F-4401-8CE9-84BB97A7DFC1}">
      <dsp:nvSpPr>
        <dsp:cNvPr id="0" name=""/>
        <dsp:cNvSpPr/>
      </dsp:nvSpPr>
      <dsp:spPr>
        <a:xfrm>
          <a:off x="4704784" y="529475"/>
          <a:ext cx="1029698" cy="1029698"/>
        </a:xfrm>
        <a:prstGeom prst="ellipse">
          <a:avLst/>
        </a:prstGeom>
        <a:solidFill>
          <a:schemeClr val="accent5">
            <a:shade val="80000"/>
            <a:hueOff val="-100794"/>
            <a:satOff val="-8175"/>
            <a:lumOff val="47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Institutional Approvals</a:t>
          </a:r>
        </a:p>
      </dsp:txBody>
      <dsp:txXfrm>
        <a:off x="4855580" y="680271"/>
        <a:ext cx="728106" cy="728106"/>
      </dsp:txXfrm>
    </dsp:sp>
    <dsp:sp modelId="{15F6EC27-6CA9-40E1-86EB-C25FE7B576C4}">
      <dsp:nvSpPr>
        <dsp:cNvPr id="0" name=""/>
        <dsp:cNvSpPr/>
      </dsp:nvSpPr>
      <dsp:spPr>
        <a:xfrm rot="3600000">
          <a:off x="5465414" y="1533791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101585"/>
            <a:satOff val="-8175"/>
            <a:lumOff val="45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>
        <a:off x="5485984" y="1567668"/>
        <a:ext cx="191987" cy="208513"/>
      </dsp:txXfrm>
    </dsp:sp>
    <dsp:sp modelId="{1D7794A8-3731-41DD-877F-B811523985C3}">
      <dsp:nvSpPr>
        <dsp:cNvPr id="0" name=""/>
        <dsp:cNvSpPr/>
      </dsp:nvSpPr>
      <dsp:spPr>
        <a:xfrm>
          <a:off x="5478376" y="1869377"/>
          <a:ext cx="1029698" cy="1029698"/>
        </a:xfrm>
        <a:prstGeom prst="ellipse">
          <a:avLst/>
        </a:prstGeom>
        <a:solidFill>
          <a:schemeClr val="accent5">
            <a:shade val="80000"/>
            <a:hueOff val="-201588"/>
            <a:satOff val="-16350"/>
            <a:lumOff val="95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Proposal Submission &amp; Sponsor Review</a:t>
          </a:r>
        </a:p>
      </dsp:txBody>
      <dsp:txXfrm>
        <a:off x="5629172" y="2020173"/>
        <a:ext cx="728106" cy="728106"/>
      </dsp:txXfrm>
    </dsp:sp>
    <dsp:sp modelId="{A084D525-0CC5-4AC8-8D77-971613297DF1}">
      <dsp:nvSpPr>
        <dsp:cNvPr id="0" name=""/>
        <dsp:cNvSpPr/>
      </dsp:nvSpPr>
      <dsp:spPr>
        <a:xfrm rot="6000000">
          <a:off x="5723107" y="2964660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203171"/>
            <a:satOff val="-16350"/>
            <a:lumOff val="909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 rot="10800000">
        <a:off x="5771391" y="2993650"/>
        <a:ext cx="191987" cy="208513"/>
      </dsp:txXfrm>
    </dsp:sp>
    <dsp:sp modelId="{CA2799A2-6A40-4FBE-BFFC-190747F4BFE8}">
      <dsp:nvSpPr>
        <dsp:cNvPr id="0" name=""/>
        <dsp:cNvSpPr/>
      </dsp:nvSpPr>
      <dsp:spPr>
        <a:xfrm>
          <a:off x="5209710" y="3393057"/>
          <a:ext cx="1029698" cy="1029698"/>
        </a:xfrm>
        <a:prstGeom prst="ellipse">
          <a:avLst/>
        </a:prstGeom>
        <a:solidFill>
          <a:schemeClr val="accent5">
            <a:shade val="80000"/>
            <a:hueOff val="-302382"/>
            <a:satOff val="-24525"/>
            <a:lumOff val="142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Award Negotiation &amp; Acceptance</a:t>
          </a:r>
        </a:p>
      </dsp:txBody>
      <dsp:txXfrm>
        <a:off x="5360506" y="3543853"/>
        <a:ext cx="728106" cy="728106"/>
      </dsp:txXfrm>
    </dsp:sp>
    <dsp:sp modelId="{57BB15A2-61B4-4871-A7BD-FDC39114F21E}">
      <dsp:nvSpPr>
        <dsp:cNvPr id="0" name=""/>
        <dsp:cNvSpPr/>
      </dsp:nvSpPr>
      <dsp:spPr>
        <a:xfrm rot="8400000">
          <a:off x="5000766" y="4226410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304756"/>
            <a:satOff val="-24525"/>
            <a:lumOff val="136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 rot="10800000">
        <a:off x="5073421" y="4269471"/>
        <a:ext cx="191987" cy="208513"/>
      </dsp:txXfrm>
    </dsp:sp>
    <dsp:sp modelId="{0F5BAB2D-755F-4E91-89D7-20BC2FB06DCC}">
      <dsp:nvSpPr>
        <dsp:cNvPr id="0" name=""/>
        <dsp:cNvSpPr/>
      </dsp:nvSpPr>
      <dsp:spPr>
        <a:xfrm>
          <a:off x="4024498" y="4387568"/>
          <a:ext cx="1029698" cy="1029698"/>
        </a:xfrm>
        <a:prstGeom prst="ellipse">
          <a:avLst/>
        </a:prstGeom>
        <a:solidFill>
          <a:schemeClr val="accent5">
            <a:shade val="80000"/>
            <a:hueOff val="-403175"/>
            <a:satOff val="-32700"/>
            <a:lumOff val="190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Award &amp; Project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Set-up</a:t>
          </a:r>
        </a:p>
      </dsp:txBody>
      <dsp:txXfrm>
        <a:off x="4175294" y="4538364"/>
        <a:ext cx="728106" cy="728106"/>
      </dsp:txXfrm>
    </dsp:sp>
    <dsp:sp modelId="{EC3F0D16-9ABB-49A8-8F14-C58D89D73932}">
      <dsp:nvSpPr>
        <dsp:cNvPr id="0" name=""/>
        <dsp:cNvSpPr/>
      </dsp:nvSpPr>
      <dsp:spPr>
        <a:xfrm rot="10800000">
          <a:off x="3636383" y="4728656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406341"/>
            <a:satOff val="-32700"/>
            <a:lumOff val="1818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 rot="10800000">
        <a:off x="3718663" y="4798161"/>
        <a:ext cx="191987" cy="208513"/>
      </dsp:txXfrm>
    </dsp:sp>
    <dsp:sp modelId="{D437A6A1-CF11-4D3C-8DF5-F000550FDBA3}">
      <dsp:nvSpPr>
        <dsp:cNvPr id="0" name=""/>
        <dsp:cNvSpPr/>
      </dsp:nvSpPr>
      <dsp:spPr>
        <a:xfrm>
          <a:off x="2477313" y="4387568"/>
          <a:ext cx="1029698" cy="1029698"/>
        </a:xfrm>
        <a:prstGeom prst="ellipse">
          <a:avLst/>
        </a:prstGeom>
        <a:solidFill>
          <a:schemeClr val="accent5">
            <a:shade val="80000"/>
            <a:hueOff val="-503969"/>
            <a:satOff val="-40876"/>
            <a:lumOff val="237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Spending Funds</a:t>
          </a:r>
        </a:p>
      </dsp:txBody>
      <dsp:txXfrm>
        <a:off x="2628109" y="4538364"/>
        <a:ext cx="728106" cy="728106"/>
      </dsp:txXfrm>
    </dsp:sp>
    <dsp:sp modelId="{1366C166-9F8F-4D02-BEF1-64E71301E6FC}">
      <dsp:nvSpPr>
        <dsp:cNvPr id="0" name=""/>
        <dsp:cNvSpPr/>
      </dsp:nvSpPr>
      <dsp:spPr>
        <a:xfrm rot="13200000">
          <a:off x="2268368" y="4236389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507927"/>
            <a:satOff val="-40876"/>
            <a:lumOff val="227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 rot="10800000">
        <a:off x="2341023" y="4332338"/>
        <a:ext cx="191987" cy="208513"/>
      </dsp:txXfrm>
    </dsp:sp>
    <dsp:sp modelId="{E8219F68-6CA9-46EB-A2FD-FBD5F3165072}">
      <dsp:nvSpPr>
        <dsp:cNvPr id="0" name=""/>
        <dsp:cNvSpPr/>
      </dsp:nvSpPr>
      <dsp:spPr>
        <a:xfrm>
          <a:off x="1292100" y="3393057"/>
          <a:ext cx="1029698" cy="1029698"/>
        </a:xfrm>
        <a:prstGeom prst="ellipse">
          <a:avLst/>
        </a:prstGeom>
        <a:solidFill>
          <a:schemeClr val="accent5">
            <a:shade val="80000"/>
            <a:hueOff val="-604763"/>
            <a:satOff val="-49051"/>
            <a:lumOff val="285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Project Monitoring</a:t>
          </a:r>
        </a:p>
      </dsp:txBody>
      <dsp:txXfrm>
        <a:off x="1442896" y="3543853"/>
        <a:ext cx="728106" cy="728106"/>
      </dsp:txXfrm>
    </dsp:sp>
    <dsp:sp modelId="{F20353CF-67CD-4573-A8AD-C6984B1670BC}">
      <dsp:nvSpPr>
        <dsp:cNvPr id="0" name=""/>
        <dsp:cNvSpPr/>
      </dsp:nvSpPr>
      <dsp:spPr>
        <a:xfrm rot="15600000">
          <a:off x="1536830" y="2979949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609512"/>
            <a:satOff val="-49051"/>
            <a:lumOff val="272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 rot="10800000">
        <a:off x="1585114" y="3089969"/>
        <a:ext cx="191987" cy="208513"/>
      </dsp:txXfrm>
    </dsp:sp>
    <dsp:sp modelId="{E3E3E080-EF2C-42EF-9B4C-A7779119BBA2}">
      <dsp:nvSpPr>
        <dsp:cNvPr id="0" name=""/>
        <dsp:cNvSpPr/>
      </dsp:nvSpPr>
      <dsp:spPr>
        <a:xfrm>
          <a:off x="1023434" y="1869377"/>
          <a:ext cx="1029698" cy="1029698"/>
        </a:xfrm>
        <a:prstGeom prst="ellipse">
          <a:avLst/>
        </a:prstGeom>
        <a:solidFill>
          <a:schemeClr val="accent5">
            <a:shade val="80000"/>
            <a:hueOff val="-705557"/>
            <a:satOff val="-57226"/>
            <a:lumOff val="333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Approaching Project End</a:t>
          </a:r>
        </a:p>
      </dsp:txBody>
      <dsp:txXfrm>
        <a:off x="1174230" y="2020173"/>
        <a:ext cx="728106" cy="728106"/>
      </dsp:txXfrm>
    </dsp:sp>
    <dsp:sp modelId="{BA2E35E9-671F-4379-AF12-0A45E99F9728}">
      <dsp:nvSpPr>
        <dsp:cNvPr id="0" name=""/>
        <dsp:cNvSpPr/>
      </dsp:nvSpPr>
      <dsp:spPr>
        <a:xfrm rot="18000000">
          <a:off x="1784065" y="1547236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711097"/>
            <a:satOff val="-57226"/>
            <a:lumOff val="318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>
        <a:off x="1804635" y="1652369"/>
        <a:ext cx="191987" cy="208513"/>
      </dsp:txXfrm>
    </dsp:sp>
    <dsp:sp modelId="{8999CC5E-C744-444B-8CE0-CFAAB156F6F0}">
      <dsp:nvSpPr>
        <dsp:cNvPr id="0" name=""/>
        <dsp:cNvSpPr/>
      </dsp:nvSpPr>
      <dsp:spPr>
        <a:xfrm>
          <a:off x="1797027" y="529475"/>
          <a:ext cx="1029698" cy="1029698"/>
        </a:xfrm>
        <a:prstGeom prst="ellipse">
          <a:avLst/>
        </a:prstGeom>
        <a:solidFill>
          <a:schemeClr val="accent5">
            <a:shade val="80000"/>
            <a:hueOff val="-806351"/>
            <a:satOff val="-65401"/>
            <a:lumOff val="38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chemeClr val="tx1"/>
              </a:solidFill>
            </a:rPr>
            <a:t>Project Close-out  &amp; Submission of Final Reports</a:t>
          </a:r>
        </a:p>
      </dsp:txBody>
      <dsp:txXfrm>
        <a:off x="1947823" y="680271"/>
        <a:ext cx="728106" cy="728106"/>
      </dsp:txXfrm>
    </dsp:sp>
    <dsp:sp modelId="{6B9B3FA2-CCC9-4E0C-A017-3B30B133FD09}">
      <dsp:nvSpPr>
        <dsp:cNvPr id="0" name=""/>
        <dsp:cNvSpPr/>
      </dsp:nvSpPr>
      <dsp:spPr>
        <a:xfrm rot="20400000">
          <a:off x="2894387" y="608633"/>
          <a:ext cx="274267" cy="3475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-812682"/>
            <a:satOff val="-65401"/>
            <a:lumOff val="363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 dirty="0">
            <a:solidFill>
              <a:schemeClr val="tx1"/>
            </a:solidFill>
          </a:endParaRPr>
        </a:p>
      </dsp:txBody>
      <dsp:txXfrm>
        <a:off x="2896868" y="692209"/>
        <a:ext cx="191987" cy="2085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AF4FB0-DB9A-4A0A-8800-DA15CB45DCB5}">
      <dsp:nvSpPr>
        <dsp:cNvPr id="0" name=""/>
        <dsp:cNvSpPr/>
      </dsp:nvSpPr>
      <dsp:spPr>
        <a:xfrm>
          <a:off x="3134376" y="30"/>
          <a:ext cx="547496" cy="355872"/>
        </a:xfrm>
        <a:prstGeom prst="roundRect">
          <a:avLst/>
        </a:prstGeom>
        <a:solidFill>
          <a:srgbClr val="00CC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PI</a:t>
          </a:r>
        </a:p>
      </dsp:txBody>
      <dsp:txXfrm>
        <a:off x="3151748" y="17402"/>
        <a:ext cx="512752" cy="321128"/>
      </dsp:txXfrm>
    </dsp:sp>
    <dsp:sp modelId="{80937E83-BE78-4D91-8B11-479275F5565D}">
      <dsp:nvSpPr>
        <dsp:cNvPr id="0" name=""/>
        <dsp:cNvSpPr/>
      </dsp:nvSpPr>
      <dsp:spPr>
        <a:xfrm>
          <a:off x="2038664" y="177101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1711526" y="44605"/>
              </a:moveTo>
              <a:arcTo wR="1365381" hR="1365381" stAng="17081137" swAng="53257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BCD58D-15B9-43E3-ABFF-B8D61F935DDC}">
      <dsp:nvSpPr>
        <dsp:cNvPr id="0" name=""/>
        <dsp:cNvSpPr/>
      </dsp:nvSpPr>
      <dsp:spPr>
        <a:xfrm>
          <a:off x="4012026" y="320629"/>
          <a:ext cx="547496" cy="355872"/>
        </a:xfrm>
        <a:prstGeom prst="roundRect">
          <a:avLst/>
        </a:prstGeom>
        <a:solidFill>
          <a:srgbClr val="00CC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PI&amp; DSP</a:t>
          </a:r>
        </a:p>
      </dsp:txBody>
      <dsp:txXfrm>
        <a:off x="4029398" y="338001"/>
        <a:ext cx="512752" cy="321128"/>
      </dsp:txXfrm>
    </dsp:sp>
    <dsp:sp modelId="{966B04C5-C133-490A-A2E5-91A83B3C60DD}">
      <dsp:nvSpPr>
        <dsp:cNvPr id="0" name=""/>
        <dsp:cNvSpPr/>
      </dsp:nvSpPr>
      <dsp:spPr>
        <a:xfrm>
          <a:off x="2042743" y="179126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2481859" y="579414"/>
              </a:moveTo>
              <a:arcTo wR="1365381" hR="1365381" stAng="19491337" swAng="78713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4470E-31AB-4CFE-9C36-C68C20415307}">
      <dsp:nvSpPr>
        <dsp:cNvPr id="0" name=""/>
        <dsp:cNvSpPr/>
      </dsp:nvSpPr>
      <dsp:spPr>
        <a:xfrm>
          <a:off x="4479014" y="1129475"/>
          <a:ext cx="547496" cy="355872"/>
        </a:xfrm>
        <a:prstGeom prst="roundRect">
          <a:avLst/>
        </a:prstGeom>
        <a:solidFill>
          <a:srgbClr val="00CC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DSP</a:t>
          </a:r>
        </a:p>
      </dsp:txBody>
      <dsp:txXfrm>
        <a:off x="4496386" y="1146847"/>
        <a:ext cx="512752" cy="321128"/>
      </dsp:txXfrm>
    </dsp:sp>
    <dsp:sp modelId="{087531CD-1CDF-489B-A3F0-A79814BF1293}">
      <dsp:nvSpPr>
        <dsp:cNvPr id="0" name=""/>
        <dsp:cNvSpPr/>
      </dsp:nvSpPr>
      <dsp:spPr>
        <a:xfrm>
          <a:off x="2042743" y="179126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2729646" y="1420574"/>
              </a:moveTo>
              <a:arcTo wR="1365381" hR="1365381" stAng="21739004" swAng="87474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6BD4B3-0803-48D0-AB33-EF85F564CF22}">
      <dsp:nvSpPr>
        <dsp:cNvPr id="0" name=""/>
        <dsp:cNvSpPr/>
      </dsp:nvSpPr>
      <dsp:spPr>
        <a:xfrm>
          <a:off x="4316831" y="2049262"/>
          <a:ext cx="547496" cy="355872"/>
        </a:xfrm>
        <a:prstGeom prst="roundRect">
          <a:avLst/>
        </a:prstGeom>
        <a:solidFill>
          <a:srgbClr val="00CC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DSP</a:t>
          </a:r>
        </a:p>
      </dsp:txBody>
      <dsp:txXfrm>
        <a:off x="4334203" y="2066634"/>
        <a:ext cx="512752" cy="321128"/>
      </dsp:txXfrm>
    </dsp:sp>
    <dsp:sp modelId="{06AAC919-9CDF-452A-9B4D-D1C31A6CDA89}">
      <dsp:nvSpPr>
        <dsp:cNvPr id="0" name=""/>
        <dsp:cNvSpPr/>
      </dsp:nvSpPr>
      <dsp:spPr>
        <a:xfrm>
          <a:off x="2042743" y="179126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2369255" y="2290855"/>
              </a:moveTo>
              <a:arcTo wR="1365381" hR="1365381" stAng="2560383" swAng="65236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63CD8-472F-4004-A4CE-0551D1382B7B}">
      <dsp:nvSpPr>
        <dsp:cNvPr id="0" name=""/>
        <dsp:cNvSpPr/>
      </dsp:nvSpPr>
      <dsp:spPr>
        <a:xfrm>
          <a:off x="3601364" y="2649610"/>
          <a:ext cx="547496" cy="355872"/>
        </a:xfrm>
        <a:prstGeom prst="roundRect">
          <a:avLst/>
        </a:prstGeom>
        <a:solidFill>
          <a:srgbClr val="0099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DSP &amp; GAO</a:t>
          </a:r>
        </a:p>
      </dsp:txBody>
      <dsp:txXfrm>
        <a:off x="3618736" y="2666982"/>
        <a:ext cx="512752" cy="321128"/>
      </dsp:txXfrm>
    </dsp:sp>
    <dsp:sp modelId="{08AEBBDF-9943-46F6-BEC5-2C9A4DD40DB9}">
      <dsp:nvSpPr>
        <dsp:cNvPr id="0" name=""/>
        <dsp:cNvSpPr/>
      </dsp:nvSpPr>
      <dsp:spPr>
        <a:xfrm>
          <a:off x="2042743" y="179126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1481834" y="2725787"/>
              </a:moveTo>
              <a:arcTo wR="1365381" hR="1365381" stAng="5106439" swAng="587123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ECB13-295B-47DB-87C6-88C0999663E2}">
      <dsp:nvSpPr>
        <dsp:cNvPr id="0" name=""/>
        <dsp:cNvSpPr/>
      </dsp:nvSpPr>
      <dsp:spPr>
        <a:xfrm>
          <a:off x="2667388" y="2649610"/>
          <a:ext cx="547496" cy="355872"/>
        </a:xfrm>
        <a:prstGeom prst="roundRect">
          <a:avLst/>
        </a:prstGeom>
        <a:solidFill>
          <a:srgbClr val="0099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PI, Dept &amp; GAO</a:t>
          </a:r>
        </a:p>
      </dsp:txBody>
      <dsp:txXfrm>
        <a:off x="2684760" y="2666982"/>
        <a:ext cx="512752" cy="321128"/>
      </dsp:txXfrm>
    </dsp:sp>
    <dsp:sp modelId="{0E4CAB2D-5569-45C1-A686-B79B18C89E26}">
      <dsp:nvSpPr>
        <dsp:cNvPr id="0" name=""/>
        <dsp:cNvSpPr/>
      </dsp:nvSpPr>
      <dsp:spPr>
        <a:xfrm>
          <a:off x="2042743" y="179126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554099" y="2463601"/>
              </a:moveTo>
              <a:arcTo wR="1365381" hR="1365381" stAng="7587249" swAng="65236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EE5E3-AECE-44BF-B3A1-59C41349CACB}">
      <dsp:nvSpPr>
        <dsp:cNvPr id="0" name=""/>
        <dsp:cNvSpPr/>
      </dsp:nvSpPr>
      <dsp:spPr>
        <a:xfrm>
          <a:off x="1951921" y="2049262"/>
          <a:ext cx="547496" cy="355872"/>
        </a:xfrm>
        <a:prstGeom prst="roundRect">
          <a:avLst/>
        </a:prstGeom>
        <a:solidFill>
          <a:srgbClr val="0099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PI, Dept &amp; GAO</a:t>
          </a:r>
        </a:p>
      </dsp:txBody>
      <dsp:txXfrm>
        <a:off x="1969293" y="2066634"/>
        <a:ext cx="512752" cy="321128"/>
      </dsp:txXfrm>
    </dsp:sp>
    <dsp:sp modelId="{AFB70305-F507-4C8C-BA48-8179D907D495}">
      <dsp:nvSpPr>
        <dsp:cNvPr id="0" name=""/>
        <dsp:cNvSpPr/>
      </dsp:nvSpPr>
      <dsp:spPr>
        <a:xfrm>
          <a:off x="2042743" y="179126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58937" y="1762206"/>
              </a:moveTo>
              <a:arcTo wR="1365381" hR="1365381" stAng="9786249" swAng="87474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2AE82-5C3C-4A5C-886B-3E7DE5262E49}">
      <dsp:nvSpPr>
        <dsp:cNvPr id="0" name=""/>
        <dsp:cNvSpPr/>
      </dsp:nvSpPr>
      <dsp:spPr>
        <a:xfrm>
          <a:off x="1789738" y="1129475"/>
          <a:ext cx="547496" cy="355872"/>
        </a:xfrm>
        <a:prstGeom prst="roundRect">
          <a:avLst/>
        </a:prstGeom>
        <a:solidFill>
          <a:srgbClr val="0099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PI, Dept &amp; GAO</a:t>
          </a:r>
        </a:p>
      </dsp:txBody>
      <dsp:txXfrm>
        <a:off x="1807110" y="1146847"/>
        <a:ext cx="512752" cy="321128"/>
      </dsp:txXfrm>
    </dsp:sp>
    <dsp:sp modelId="{E3B93E49-01B0-43B5-853A-DD84BEC74578}">
      <dsp:nvSpPr>
        <dsp:cNvPr id="0" name=""/>
        <dsp:cNvSpPr/>
      </dsp:nvSpPr>
      <dsp:spPr>
        <a:xfrm>
          <a:off x="2042743" y="179126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99649" y="853338"/>
              </a:moveTo>
              <a:arcTo wR="1365381" hR="1365381" stAng="12121527" swAng="78713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D3896-A2E6-4C6B-9A0B-1EA67049CC84}">
      <dsp:nvSpPr>
        <dsp:cNvPr id="0" name=""/>
        <dsp:cNvSpPr/>
      </dsp:nvSpPr>
      <dsp:spPr>
        <a:xfrm>
          <a:off x="2256726" y="320629"/>
          <a:ext cx="547496" cy="355872"/>
        </a:xfrm>
        <a:prstGeom prst="roundRect">
          <a:avLst/>
        </a:prstGeom>
        <a:solidFill>
          <a:srgbClr val="009999"/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</a:rPr>
            <a:t>PI &amp; GAO</a:t>
          </a:r>
        </a:p>
      </dsp:txBody>
      <dsp:txXfrm>
        <a:off x="2274098" y="338001"/>
        <a:ext cx="512752" cy="321128"/>
      </dsp:txXfrm>
    </dsp:sp>
    <dsp:sp modelId="{243FD645-001A-4B1B-B7DF-61BF4FAE9A7C}">
      <dsp:nvSpPr>
        <dsp:cNvPr id="0" name=""/>
        <dsp:cNvSpPr/>
      </dsp:nvSpPr>
      <dsp:spPr>
        <a:xfrm>
          <a:off x="2046822" y="177101"/>
          <a:ext cx="2730762" cy="2730762"/>
        </a:xfrm>
        <a:custGeom>
          <a:avLst/>
          <a:gdLst/>
          <a:ahLst/>
          <a:cxnLst/>
          <a:rect l="0" t="0" r="0" b="0"/>
          <a:pathLst>
            <a:path>
              <a:moveTo>
                <a:pt x="819586" y="113832"/>
              </a:moveTo>
              <a:arcTo wR="1365381" hR="1365381" stAng="14786293" swAng="532570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9C212-8097-4B71-8241-06B18A8088D7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32428-3B2F-404D-87DB-37B45843B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08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66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0000"/>
                </a:solidFill>
                <a:effectLst/>
                <a:latin typeface="inter"/>
                <a:ea typeface="inter"/>
                <a:cs typeface="inter"/>
              </a:rPr>
              <a:t>Please keep in mind the information shared is an overview.  Additional information can be found on our website. gao.fo.uiowa.edu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74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03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27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05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20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57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1639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574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32428-3B2F-404D-87DB-37B45843BC0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79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242171" cy="184708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4127" y="243872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ubtitle 2">
            <a:extLst>
              <a:ext uri="{FF2B5EF4-FFF2-40B4-BE49-F238E27FC236}">
                <a16:creationId xmlns:a16="http://schemas.microsoft.com/office/drawing/2014/main" id="{7EBA0026-8676-FC4D-B8E3-23D67CC31E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7"/>
            <a:ext cx="1035436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56D6AE6-8806-5841-BD04-7C1509FA80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98726"/>
            <a:ext cx="1035436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1" y="1774218"/>
            <a:ext cx="9265008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F79387AB-96AB-3C45-A320-91F134DB3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5312" y="0"/>
            <a:ext cx="2693773" cy="96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74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5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11"/>
            <a:ext cx="10287000" cy="1331865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501" y="16578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95AAAF-3BA6-4445-BF32-091644479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ABEBFC15-B7A4-FB4F-B562-C691AE5316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48D5845-E94B-FC44-882C-248EE3B0A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53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  <p15:guide id="8" orient="horz" pos="37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28919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27683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27914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26678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FB445FB3-9F03-6E45-A046-D32E1D8AA7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A149722-E418-5049-AB8B-86D90151F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285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697">
          <p15:clr>
            <a:srgbClr val="FBAE40"/>
          </p15:clr>
        </p15:guide>
        <p15:guide id="7" orient="horz" pos="240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2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6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7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5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780643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437669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2A845926-60C8-4F49-ABF0-3DC9E8370DA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207D8975-2D7E-8541-B9BA-B4ACB2453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032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3524251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5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/>
        </p:nvCxnSpPr>
        <p:spPr>
          <a:xfrm>
            <a:off x="6096000" y="1686760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867410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1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B052AD83-662D-804A-9C50-78BD2D9F77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09F774AF-F9D8-314F-ADA4-4C6BF8567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90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0288587" cy="329184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120010"/>
            <a:ext cx="10288587" cy="754602"/>
          </a:xfrm>
        </p:spPr>
        <p:txBody>
          <a:bodyPr lIns="0" tIns="0" rIns="0" bIns="0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Pct val="95000"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row text</a:t>
            </a:r>
          </a:p>
          <a:p>
            <a:pPr lvl="0"/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/>
        </p:nvCxnSpPr>
        <p:spPr>
          <a:xfrm>
            <a:off x="949325" y="3038019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11376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644628"/>
            <a:ext cx="102885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/>
        </p:nvCxnSpPr>
        <p:spPr>
          <a:xfrm>
            <a:off x="950912" y="4580501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693706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5" y="5126956"/>
            <a:ext cx="102885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34AAC5E4-D04D-AA43-9A77-008D2409BEC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795C6E8E-B090-754E-BB4D-53EC4364AE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91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2" y="1686760"/>
            <a:ext cx="475583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2" y="2120010"/>
            <a:ext cx="475583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21424"/>
            <a:ext cx="475583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5" y="3654675"/>
            <a:ext cx="475583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6" y="4683658"/>
            <a:ext cx="475583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16908"/>
            <a:ext cx="475583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/>
        </p:nvCxnSpPr>
        <p:spPr>
          <a:xfrm>
            <a:off x="6096000" y="1686760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7" y="1688512"/>
            <a:ext cx="475583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8" y="2121764"/>
            <a:ext cx="475583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23178"/>
            <a:ext cx="4755839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656430"/>
            <a:ext cx="4755839" cy="75895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1" y="4685412"/>
            <a:ext cx="4755839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2" y="5118662"/>
            <a:ext cx="4755839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5AA78D2-879D-BC4F-9774-9CE61C81AA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5EBCFD2-248B-A44E-AEE6-8987ECBEC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90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60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3" y="2120012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/>
        </p:nvCxnSpPr>
        <p:spPr>
          <a:xfrm>
            <a:off x="949325" y="2660476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4095" y="2803602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4097" y="3236853"/>
            <a:ext cx="4772003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/>
        </p:nvCxnSpPr>
        <p:spPr>
          <a:xfrm>
            <a:off x="950912" y="3691764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54099" y="3870141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54101" y="4303394"/>
            <a:ext cx="4772003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/>
        </p:nvCxnSpPr>
        <p:spPr>
          <a:xfrm>
            <a:off x="952507" y="478519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4097" y="4988551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4099" y="5421803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/>
        </p:nvCxnSpPr>
        <p:spPr>
          <a:xfrm>
            <a:off x="6096000" y="1686760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67496" y="1688232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67497" y="2121486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69089" y="2805076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69092" y="3238327"/>
            <a:ext cx="4772003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469093" y="3871616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469096" y="4304868"/>
            <a:ext cx="4772003" cy="42062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69092" y="4990025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469093" y="5423277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5" name="Picture 34" descr="The University of Iowa">
            <a:extLst>
              <a:ext uri="{FF2B5EF4-FFF2-40B4-BE49-F238E27FC236}">
                <a16:creationId xmlns:a16="http://schemas.microsoft.com/office/drawing/2014/main" id="{2DA8F900-4BB3-134B-A7DE-0A6F636953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B5B719EA-A20E-994C-8EEE-69E62E507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633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756430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237816"/>
            <a:ext cx="4800219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/>
        </p:nvCxnSpPr>
        <p:spPr>
          <a:xfrm>
            <a:off x="949325" y="3790765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8052" y="4109427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58053" y="4590815"/>
            <a:ext cx="4800219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/>
        </p:nvCxnSpPr>
        <p:spPr>
          <a:xfrm>
            <a:off x="6096000" y="1679386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746378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227764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39276" y="4099375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39277" y="4580761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7" name="Picture 16" descr="The University of Iowa">
            <a:extLst>
              <a:ext uri="{FF2B5EF4-FFF2-40B4-BE49-F238E27FC236}">
                <a16:creationId xmlns:a16="http://schemas.microsoft.com/office/drawing/2014/main" id="{70498093-055A-1249-80EE-EB69C10A93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8EEADFDD-6D39-8041-B44B-CC11D0FD5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47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2400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Sta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39080" y="2849850"/>
            <a:ext cx="1742243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854960" y="2469137"/>
            <a:ext cx="1254055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96514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39081" y="3789197"/>
            <a:ext cx="3169935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582471" y="2849850"/>
            <a:ext cx="1742243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39904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582471" y="3789197"/>
            <a:ext cx="3169935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8225863" y="2849850"/>
            <a:ext cx="1742243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83296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8225863" y="3789197"/>
            <a:ext cx="3169935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0" name="Picture 29" descr="The University of Iowa">
            <a:extLst>
              <a:ext uri="{FF2B5EF4-FFF2-40B4-BE49-F238E27FC236}">
                <a16:creationId xmlns:a16="http://schemas.microsoft.com/office/drawing/2014/main" id="{B9F9D999-694A-C64C-9BA8-FF37455DDD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A000685F-E841-A44D-AC9C-173BD5E3C2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4" name="Picture Placeholder 50">
            <a:extLst>
              <a:ext uri="{FF2B5EF4-FFF2-40B4-BE49-F238E27FC236}">
                <a16:creationId xmlns:a16="http://schemas.microsoft.com/office/drawing/2014/main" id="{F52BFEB6-775B-5540-A1D7-F6E3DDCDB83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498351" y="2484686"/>
            <a:ext cx="1254055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50">
            <a:extLst>
              <a:ext uri="{FF2B5EF4-FFF2-40B4-BE49-F238E27FC236}">
                <a16:creationId xmlns:a16="http://schemas.microsoft.com/office/drawing/2014/main" id="{3B2767A3-945C-8A48-8F63-467E5E2A4DDF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41743" y="2484686"/>
            <a:ext cx="1254055" cy="9304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698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535870" y="2921860"/>
            <a:ext cx="711101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1469" y="2266313"/>
            <a:ext cx="18288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963639" y="2553044"/>
            <a:ext cx="1182412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6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5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4" name="Picture 23" descr="The University of Iowa">
            <a:extLst>
              <a:ext uri="{FF2B5EF4-FFF2-40B4-BE49-F238E27FC236}">
                <a16:creationId xmlns:a16="http://schemas.microsoft.com/office/drawing/2014/main" id="{A13C9DCC-5284-6A4A-A857-E196C97A30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28" name="Footer Placeholder 4">
            <a:extLst>
              <a:ext uri="{FF2B5EF4-FFF2-40B4-BE49-F238E27FC236}">
                <a16:creationId xmlns:a16="http://schemas.microsoft.com/office/drawing/2014/main" id="{EE85593F-9DA3-E843-83EA-BB61BA6E56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F1D17A9-33ED-0C42-9E29-A5641F8C0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46565" y="2266313"/>
            <a:ext cx="18288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569A0A84-E625-844B-BFE2-C1C6287E290E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471066" y="2553044"/>
            <a:ext cx="1182412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736D78-B363-E54C-9445-910A8845B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71663" y="2265939"/>
            <a:ext cx="18288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AE5BD224-C6F0-A44B-8415-008E871A701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013833" y="2552670"/>
            <a:ext cx="1182412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223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5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/>
        </p:nvCxnSpPr>
        <p:spPr>
          <a:xfrm>
            <a:off x="974127" y="2438725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7"/>
            <a:ext cx="10354360" cy="36512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98726"/>
            <a:ext cx="10354360" cy="41499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1" y="1774218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2BFB147F-9BD6-AA42-8D58-18E266C69A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635312" y="151"/>
            <a:ext cx="2693773" cy="96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387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5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535870" y="2921860"/>
            <a:ext cx="7111015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7" y="4078664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3" y="4073057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34" name="Picture 33" descr="The University of Iowa">
            <a:extLst>
              <a:ext uri="{FF2B5EF4-FFF2-40B4-BE49-F238E27FC236}">
                <a16:creationId xmlns:a16="http://schemas.microsoft.com/office/drawing/2014/main" id="{E6A101F6-A986-EA4C-85FF-846F802DF0A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35" name="Footer Placeholder 4">
            <a:extLst>
              <a:ext uri="{FF2B5EF4-FFF2-40B4-BE49-F238E27FC236}">
                <a16:creationId xmlns:a16="http://schemas.microsoft.com/office/drawing/2014/main" id="{DBA4A05F-7745-F24C-BB9F-0EF0456B4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F794BC38-28A2-BC4E-9A38-652E9790E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70380" y="2244527"/>
            <a:ext cx="18288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7" name="Picture Placeholder 3">
            <a:extLst>
              <a:ext uri="{FF2B5EF4-FFF2-40B4-BE49-F238E27FC236}">
                <a16:creationId xmlns:a16="http://schemas.microsoft.com/office/drawing/2014/main" id="{BEB5B93C-855D-1841-B46E-5C7DC4474C9D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559542" y="2531258"/>
            <a:ext cx="1182412" cy="87817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88EAE07-826D-E648-AD1B-C375586FE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74417" y="2266313"/>
            <a:ext cx="18288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9" name="Picture Placeholder 3">
            <a:extLst>
              <a:ext uri="{FF2B5EF4-FFF2-40B4-BE49-F238E27FC236}">
                <a16:creationId xmlns:a16="http://schemas.microsoft.com/office/drawing/2014/main" id="{6B4B3321-3FE0-F24B-B46D-CBEB820F0DB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4631" y="2546988"/>
            <a:ext cx="1075060" cy="79844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B3422DB-51E9-564F-9FE0-BE73E03761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16875" y="2266313"/>
            <a:ext cx="18288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2E216002-26D5-D44D-B1E3-F7FFA5933B3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889824" y="2546988"/>
            <a:ext cx="1100728" cy="81750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6648D4D-6BD9-F24C-955D-9701360F7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92820" y="2244527"/>
            <a:ext cx="1828800" cy="137160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3" name="Picture Placeholder 3">
            <a:extLst>
              <a:ext uri="{FF2B5EF4-FFF2-40B4-BE49-F238E27FC236}">
                <a16:creationId xmlns:a16="http://schemas.microsoft.com/office/drawing/2014/main" id="{E602C083-BC5F-514B-8FA9-A814C3E27430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9449033" y="2525203"/>
            <a:ext cx="1100731" cy="817506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777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326" y="1684461"/>
            <a:ext cx="317023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354891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2" y="4264539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437669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02449" y="1677611"/>
            <a:ext cx="2987311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6" y="3537679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7" y="4253302"/>
            <a:ext cx="2973372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780643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72641" y="1684461"/>
            <a:ext cx="316685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5" y="3537679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4253302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366D8D2D-32DD-794A-9976-853EF65000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46934CAC-A1D4-6545-B8FE-B5DAC1E7D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40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9325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24005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/>
        </p:nvCxnSpPr>
        <p:spPr>
          <a:xfrm>
            <a:off x="344118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593363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3630387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630388" y="424005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/>
        </p:nvCxnSpPr>
        <p:spPr>
          <a:xfrm>
            <a:off x="6095740" y="1686760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237400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242957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6242959" y="424005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/>
        </p:nvCxnSpPr>
        <p:spPr>
          <a:xfrm>
            <a:off x="875030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881436" y="1680693"/>
            <a:ext cx="2349365" cy="162160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1" y="354891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4230000"/>
            <a:ext cx="2358867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5841833A-DC48-1341-8CED-2C33FF13E5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29" name="Footer Placeholder 4">
            <a:extLst>
              <a:ext uri="{FF2B5EF4-FFF2-40B4-BE49-F238E27FC236}">
                <a16:creationId xmlns:a16="http://schemas.microsoft.com/office/drawing/2014/main" id="{99532311-74A6-524D-8B7C-520D61A0A0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286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6" y="498296"/>
            <a:ext cx="5260975" cy="896116"/>
          </a:xfrm>
        </p:spPr>
        <p:txBody>
          <a:bodyPr>
            <a:normAutofit/>
          </a:bodyPr>
          <a:lstStyle>
            <a:lvl1pPr>
              <a:defRPr sz="3300"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1" y="1686759"/>
            <a:ext cx="5257801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5" y="2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20F7CB-393D-BF45-B52D-542FDDEFC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0" name="Picture 9" descr="The University of Iowa">
            <a:extLst>
              <a:ext uri="{FF2B5EF4-FFF2-40B4-BE49-F238E27FC236}">
                <a16:creationId xmlns:a16="http://schemas.microsoft.com/office/drawing/2014/main" id="{AEE57422-8581-D940-B95A-28BB5FA8EB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4890DD7-288C-3F48-AC5A-4CC0C37D9F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7891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2934">
          <p15:clr>
            <a:srgbClr val="FBAE40"/>
          </p15:clr>
        </p15:guide>
        <p15:guide id="3" pos="450">
          <p15:clr>
            <a:srgbClr val="FBAE40"/>
          </p15:clr>
        </p15:guide>
        <p15:guide id="4" orient="horz" pos="1056">
          <p15:clr>
            <a:srgbClr val="FBAE40"/>
          </p15:clr>
        </p15:guide>
        <p15:guide id="6" orient="horz" pos="697">
          <p15:clr>
            <a:srgbClr val="FBAE40"/>
          </p15:clr>
        </p15:guide>
        <p15:guide id="7" orient="horz" pos="240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365127"/>
            <a:ext cx="5254505" cy="1331865"/>
          </a:xfrm>
        </p:spPr>
        <p:txBody>
          <a:bodyPr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501" y="164262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962386"/>
            <a:ext cx="5266451" cy="3981214"/>
          </a:xfrm>
        </p:spPr>
        <p:txBody>
          <a:bodyPr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Font typeface="Roboto" panose="02000000000000000000" pitchFamily="2" charset="0"/>
              <a:buChar char="–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3" y="2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1" y="2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3" y="3234551"/>
            <a:ext cx="5032499" cy="3163824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BF0FB327-46C7-CA4D-9F47-B21B9F7D79F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0A57B74-2163-4C4B-BFF2-0F1E68BF38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97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>
          <p15:clr>
            <a:srgbClr val="FBAE40"/>
          </p15:clr>
        </p15:guide>
        <p15:guide id="2" pos="2945">
          <p15:clr>
            <a:srgbClr val="FBAE40"/>
          </p15:clr>
        </p15:guide>
        <p15:guide id="3" pos="450">
          <p15:clr>
            <a:srgbClr val="FBAE40"/>
          </p15:clr>
        </p15:guide>
        <p15:guide id="4" orient="horz" pos="240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6" y="494273"/>
            <a:ext cx="10290175" cy="869089"/>
          </a:xfrm>
        </p:spPr>
        <p:txBody>
          <a:bodyPr lIns="0" tIns="0" rIns="0" bIns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49325" y="131002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6" y="1570038"/>
            <a:ext cx="10290175" cy="4114800"/>
          </a:xfrm>
        </p:spPr>
        <p:txBody>
          <a:bodyPr lIns="0" tIns="0" rIns="0" bIns="0"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56D074-0631-F846-A2A3-4A39FEAEF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9" name="Picture 8" descr="The University of Iowa">
            <a:extLst>
              <a:ext uri="{FF2B5EF4-FFF2-40B4-BE49-F238E27FC236}">
                <a16:creationId xmlns:a16="http://schemas.microsoft.com/office/drawing/2014/main" id="{34AAA98D-AE4C-3B41-A01C-8A57BF7320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61FD608-F8D8-AF42-97E8-83F5C7F92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13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449">
          <p15:clr>
            <a:srgbClr val="FBAE40"/>
          </p15:clr>
        </p15:guide>
        <p15:guide id="3" pos="531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6" y="3214771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2B9834-3ABC-DD48-8F8B-7C2FACEC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4127" y="2923615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8383" y="3087125"/>
            <a:ext cx="2687040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 dirty="0"/>
              <a:t>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9325" y="4789293"/>
            <a:ext cx="390144" cy="300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19247" y="4789292"/>
            <a:ext cx="2292096" cy="300082"/>
          </a:xfrm>
          <a:solidFill>
            <a:schemeClr val="tx1"/>
          </a:solidFill>
          <a:ln>
            <a:noFill/>
          </a:ln>
        </p:spPr>
        <p:txBody>
          <a:bodyPr wrap="squar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/>
        </p:nvGrpSpPr>
        <p:grpSpPr>
          <a:xfrm>
            <a:off x="1071272" y="4864148"/>
            <a:ext cx="195072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628383" y="-1189"/>
            <a:ext cx="2687039" cy="963278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F85C9B-9D4B-D642-BBFB-CDE025D69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365792"/>
            <a:ext cx="10362693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69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6" y="3203884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52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4127" y="292361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5018" y="3105911"/>
            <a:ext cx="2693772" cy="1498329"/>
          </a:xfrm>
        </p:spPr>
        <p:txBody>
          <a:bodyPr vert="horz" anchor="ctr" anchorCtr="0">
            <a:noAutofit/>
          </a:bodyPr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>
                <a:solidFill>
                  <a:schemeClr val="bg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</a:lstStyle>
          <a:p>
            <a:pPr lvl="0"/>
            <a:r>
              <a:rPr lang="en-US" dirty="0"/>
              <a:t>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/>
        </p:nvSpPr>
        <p:spPr>
          <a:xfrm>
            <a:off x="949324" y="4770260"/>
            <a:ext cx="390144" cy="3000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30433" y="4770260"/>
            <a:ext cx="1723549" cy="300082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35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1272" y="4845116"/>
            <a:ext cx="195072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625016" y="-580"/>
            <a:ext cx="2693773" cy="962061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365792"/>
            <a:ext cx="10362693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6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89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229810"/>
            <a:ext cx="10515600" cy="1311454"/>
          </a:xfrm>
        </p:spPr>
        <p:txBody>
          <a:bodyPr/>
          <a:lstStyle>
            <a:lvl1pPr algn="ctr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86000" y="1793125"/>
            <a:ext cx="7620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8350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286000" y="2595563"/>
            <a:ext cx="7620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21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6960" cy="2431224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676835"/>
            <a:ext cx="6155727" cy="404721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7" y="5081556"/>
            <a:ext cx="6155727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09BBB92-B5AB-3E46-A519-2A2BBFF13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36647" y="201168"/>
            <a:ext cx="33856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47738" y="622"/>
            <a:ext cx="2687039" cy="959656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7" y="0"/>
            <a:ext cx="4567883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18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7C6AF-1FE2-8560-5EB5-B620D1964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ACCE6-2C58-3D8B-34E6-B68586BB8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6533D-EF7B-092C-04A1-CAC789F1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0D65-F9B1-4D8C-81EE-BFC95DDD6619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59A60-BCCC-AFA1-09FE-328B47FB4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0F251-1885-A17B-DC54-873FA52C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A3246-D0FA-48C3-BBB6-8DAF204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3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8" y="2184901"/>
            <a:ext cx="6155725" cy="2561760"/>
          </a:xfrm>
        </p:spPr>
        <p:txBody>
          <a:bodyPr anchor="ctr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676835"/>
            <a:ext cx="6155727" cy="393146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7" y="5069981"/>
            <a:ext cx="6155727" cy="4953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993354-AA52-D24C-AE6B-C02456C6D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36647" y="201168"/>
            <a:ext cx="3385600" cy="587186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5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7" y="0"/>
            <a:ext cx="4567883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3" name="Picture 12" descr="The University of Iowa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47738" y="-1189"/>
            <a:ext cx="2687039" cy="96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8036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2" y="2744661"/>
            <a:ext cx="1028699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4127" y="25022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2" y="3694740"/>
            <a:ext cx="1028699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3312933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2" y="2744663"/>
            <a:ext cx="1028699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74127" y="250989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2" y="3694740"/>
            <a:ext cx="10286999" cy="40746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20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1641943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450">
          <p15:clr>
            <a:srgbClr val="FBAE40"/>
          </p15:clr>
        </p15:guide>
        <p15:guide id="4" pos="53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662" y="1763548"/>
            <a:ext cx="5581687" cy="61863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>
            <a:lvl1pPr>
              <a:defRPr sz="3800"/>
            </a:lvl1pPr>
          </a:lstStyle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135973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A13FBC-A4AA-9B4F-8E9B-12CD66001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7" name="Picture 6" descr="The University of Iowa">
            <a:extLst>
              <a:ext uri="{FF2B5EF4-FFF2-40B4-BE49-F238E27FC236}">
                <a16:creationId xmlns:a16="http://schemas.microsoft.com/office/drawing/2014/main" id="{22558F6C-63A6-764A-A42A-B9198FB98EE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987A145-9C93-2C47-9BAC-3865EAA30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39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>
          <p15:clr>
            <a:srgbClr val="FBAE40"/>
          </p15:clr>
        </p15:guide>
        <p15:guide id="8" orient="horz" pos="374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 lIns="0" tIns="0" rIns="0" bIns="0">
            <a:normAutofit/>
          </a:bodyPr>
          <a:lstStyle>
            <a:lvl1pPr>
              <a:defRPr sz="33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2499" y="131764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9" y="1686759"/>
            <a:ext cx="10251527" cy="4256843"/>
          </a:xfrm>
        </p:spPr>
        <p:txBody>
          <a:bodyPr lIns="0" tIns="0" rIns="0" bIns="0"/>
          <a:lstStyle>
            <a:lvl1pPr marL="171450" indent="-17145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5143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8572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200150" indent="-17145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543050" indent="-17145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89513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="0" i="0" dirty="0">
              <a:latin typeface="Arial" panose="020B0604020202020204" pitchFamily="34" charset="0"/>
            </a:endParaRPr>
          </a:p>
        </p:txBody>
      </p:sp>
      <p:pic>
        <p:nvPicPr>
          <p:cNvPr id="8" name="Picture 7" descr="The University of Iowa">
            <a:extLst>
              <a:ext uri="{FF2B5EF4-FFF2-40B4-BE49-F238E27FC236}">
                <a16:creationId xmlns:a16="http://schemas.microsoft.com/office/drawing/2014/main" id="{CD97EF86-E180-1E4F-8C76-63FC6B2512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38200" y="6247570"/>
            <a:ext cx="1733331" cy="617498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BD3EF9-AA04-A444-8D91-715DA8AEE0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65095" y="6441194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446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450">
          <p15:clr>
            <a:srgbClr val="FBAE40"/>
          </p15:clr>
        </p15:guide>
        <p15:guide id="3" pos="5310">
          <p15:clr>
            <a:srgbClr val="FBAE40"/>
          </p15:clr>
        </p15:guide>
        <p15:guide id="4" pos="288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24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10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Roboto" panose="02000000000000000000" pitchFamily="2" charset="0"/>
        <a:buChar char="–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‒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ao.fo.uiowa.edu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gao.fo.uiowa.edu/contact-us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E32599F-28A3-729A-D51B-0CB5FE7FF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725" y="2677626"/>
            <a:ext cx="9144000" cy="1843238"/>
          </a:xfrm>
        </p:spPr>
        <p:txBody>
          <a:bodyPr/>
          <a:lstStyle/>
          <a:p>
            <a:r>
              <a:rPr lang="en-US" dirty="0"/>
              <a:t>The Life Cycle of a Sponsored Program</a:t>
            </a:r>
          </a:p>
        </p:txBody>
      </p:sp>
    </p:spTree>
    <p:extLst>
      <p:ext uri="{BB962C8B-B14F-4D97-AF65-F5344CB8AC3E}">
        <p14:creationId xmlns:p14="http://schemas.microsoft.com/office/powerpoint/2010/main" val="833872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E06FA-415D-D2BE-C1B6-29ADFA0FD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5EF67-B68C-35EA-DD97-0C765D065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199636"/>
            <a:ext cx="10287001" cy="869089"/>
          </a:xfrm>
        </p:spPr>
        <p:txBody>
          <a:bodyPr>
            <a:normAutofit/>
          </a:bodyPr>
          <a:lstStyle/>
          <a:p>
            <a:r>
              <a:rPr lang="en-US" sz="3600" b="0" i="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</a:rPr>
              <a:t>Closeout &amp; Reporting</a:t>
            </a:r>
            <a:endParaRPr lang="en-US" sz="72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2683B-84E2-C1E2-C0F9-B3455883530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500" y="1686759"/>
            <a:ext cx="5428636" cy="4256843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Close subawards, finalize payroll, and clear encumbrances</a:t>
            </a:r>
          </a:p>
          <a:p>
            <a:r>
              <a:rPr lang="en-US" b="0" i="0" dirty="0">
                <a:effectLst/>
                <a:latin typeface="+mn-lt"/>
              </a:rPr>
              <a:t>Prepare and submit financial and technical reports on schedule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Complete final financial report, final technical report, final property report, and other reports as required</a:t>
            </a:r>
          </a:p>
          <a:p>
            <a:pPr>
              <a:buNone/>
            </a:pPr>
            <a:br>
              <a:rPr lang="en-US" dirty="0">
                <a:latin typeface="+mn-lt"/>
              </a:rPr>
            </a:br>
            <a:endParaRPr lang="en-US" b="0" i="0" dirty="0">
              <a:effectLst/>
              <a:latin typeface="+mn-lt"/>
            </a:endParaRPr>
          </a:p>
        </p:txBody>
      </p:sp>
      <p:grpSp>
        <p:nvGrpSpPr>
          <p:cNvPr id="18" name="Group 17" descr=".">
            <a:extLst>
              <a:ext uri="{FF2B5EF4-FFF2-40B4-BE49-F238E27FC236}">
                <a16:creationId xmlns:a16="http://schemas.microsoft.com/office/drawing/2014/main" id="{026B2246-6F15-2466-995D-9F27883B3B28}"/>
              </a:ext>
            </a:extLst>
          </p:cNvPr>
          <p:cNvGrpSpPr/>
          <p:nvPr/>
        </p:nvGrpSpPr>
        <p:grpSpPr>
          <a:xfrm>
            <a:off x="6886867" y="1093832"/>
            <a:ext cx="4545591" cy="4573669"/>
            <a:chOff x="7447305" y="1068724"/>
            <a:chExt cx="4545591" cy="457366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98DFCF6-753B-4627-6123-DD70BEA5C154}"/>
                </a:ext>
              </a:extLst>
            </p:cNvPr>
            <p:cNvSpPr/>
            <p:nvPr/>
          </p:nvSpPr>
          <p:spPr>
            <a:xfrm>
              <a:off x="8486468" y="1068724"/>
              <a:ext cx="2310580" cy="2229153"/>
            </a:xfrm>
            <a:prstGeom prst="ellipse">
              <a:avLst/>
            </a:prstGeom>
            <a:solidFill>
              <a:srgbClr val="A8EB1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800" b="1" dirty="0">
                  <a:solidFill>
                    <a:schemeClr val="accent5">
                      <a:lumMod val="75000"/>
                    </a:schemeClr>
                  </a:solidFill>
                </a:rPr>
                <a:t>Approaching Project End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623154D3-66F7-1ADC-8B48-CACFA1770D2C}"/>
                </a:ext>
              </a:extLst>
            </p:cNvPr>
            <p:cNvSpPr/>
            <p:nvPr/>
          </p:nvSpPr>
          <p:spPr>
            <a:xfrm>
              <a:off x="9682316" y="3384112"/>
              <a:ext cx="2310580" cy="2229153"/>
            </a:xfrm>
            <a:prstGeom prst="ellipse">
              <a:avLst/>
            </a:prstGeom>
            <a:solidFill>
              <a:srgbClr val="EFF61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800" b="1" dirty="0">
                  <a:solidFill>
                    <a:schemeClr val="accent5">
                      <a:lumMod val="75000"/>
                    </a:schemeClr>
                  </a:solidFill>
                </a:rPr>
                <a:t>Closeout &amp; Submission of Final </a:t>
              </a:r>
              <a:r>
                <a:rPr lang="en-US" b="1" dirty="0">
                  <a:solidFill>
                    <a:schemeClr val="accent5">
                      <a:lumMod val="75000"/>
                    </a:schemeClr>
                  </a:solidFill>
                </a:rPr>
                <a:t>R</a:t>
              </a:r>
              <a:r>
                <a:rPr lang="en-US" sz="1800" b="1" dirty="0">
                  <a:solidFill>
                    <a:schemeClr val="accent5">
                      <a:lumMod val="75000"/>
                    </a:schemeClr>
                  </a:solidFill>
                </a:rPr>
                <a:t>eports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E6545D6-9EF1-DDCA-7268-43844B5D052B}"/>
                </a:ext>
              </a:extLst>
            </p:cNvPr>
            <p:cNvGrpSpPr/>
            <p:nvPr/>
          </p:nvGrpSpPr>
          <p:grpSpPr>
            <a:xfrm>
              <a:off x="7447305" y="2845592"/>
              <a:ext cx="2795012" cy="2796801"/>
              <a:chOff x="6514467" y="1743998"/>
              <a:chExt cx="3550484" cy="4886366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1E9B30D-F7BD-FC0B-5315-9B397D3D4A75}"/>
                  </a:ext>
                </a:extLst>
              </p:cNvPr>
              <p:cNvSpPr/>
              <p:nvPr/>
            </p:nvSpPr>
            <p:spPr>
              <a:xfrm>
                <a:off x="6514467" y="2939845"/>
                <a:ext cx="3211497" cy="2849431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endParaRPr lang="en-US" sz="1600" b="1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AF8CB56E-9A61-F02C-0D16-18279F38647F}"/>
                  </a:ext>
                </a:extLst>
              </p:cNvPr>
              <p:cNvSpPr/>
              <p:nvPr/>
            </p:nvSpPr>
            <p:spPr>
              <a:xfrm>
                <a:off x="7582532" y="1743998"/>
                <a:ext cx="1525774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PI, Dept &amp; GAO</a:t>
                </a: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F725138-B22A-6D2B-39E3-4667500835B9}"/>
                  </a:ext>
                </a:extLst>
              </p:cNvPr>
              <p:cNvSpPr/>
              <p:nvPr/>
            </p:nvSpPr>
            <p:spPr>
              <a:xfrm>
                <a:off x="8539178" y="5638611"/>
                <a:ext cx="1525773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PI, Dept &amp; GAO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69323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1A8C0-4562-7A4A-9CCC-BD1832C90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and 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B05B1-1DDB-7649-8B68-9BDB4609344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GAO website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gao.fo.uiowa.edu</a:t>
            </a:r>
            <a:endParaRPr lang="en-US" sz="2400" dirty="0"/>
          </a:p>
          <a:p>
            <a:pPr lvl="1"/>
            <a:endParaRPr lang="en-US" sz="2400" dirty="0"/>
          </a:p>
          <a:p>
            <a:pPr marL="176213" lvl="1" indent="-176213">
              <a:buFont typeface="Arial" panose="020B0604020202020204" pitchFamily="34" charset="0"/>
              <a:buChar char="•"/>
            </a:pPr>
            <a:r>
              <a:rPr lang="en-US" sz="2400" dirty="0"/>
              <a:t>Contact us</a:t>
            </a:r>
          </a:p>
          <a:p>
            <a:pPr marL="515938" lvl="2" indent="-173038">
              <a:buFont typeface="Arial" panose="020B0604020202020204" pitchFamily="34" charset="0"/>
              <a:buChar char="•"/>
            </a:pPr>
            <a:r>
              <a:rPr lang="en-US" sz="2400" dirty="0">
                <a:hlinkClick r:id="rId4"/>
              </a:rPr>
              <a:t>gao.fo.uiowa.edu/contact-us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372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99"/>
    </mc:Choice>
    <mc:Fallback xmlns="">
      <p:transition spd="slow" advTm="1919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0304A8-6149-9449-A233-CE59CDB23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gao.fo.uiowa.edu</a:t>
            </a:r>
          </a:p>
        </p:txBody>
      </p:sp>
    </p:spTree>
    <p:extLst>
      <p:ext uri="{BB962C8B-B14F-4D97-AF65-F5344CB8AC3E}">
        <p14:creationId xmlns:p14="http://schemas.microsoft.com/office/powerpoint/2010/main" val="3323704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1DAAC-6BE5-C475-EAAF-7208D36FE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Key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53599-CD58-DD6D-960D-AC8A198E96B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Principal Investigator (PI)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Department Administrator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Division of Sponsored Programs (DSP)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Grant Accounting Office (GAO)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Compliance offices (IRB, IACUC, COI, Export, Data Security)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080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381C221-5D2B-EC22-E839-FAAB46FBE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1" y="526779"/>
            <a:ext cx="10287001" cy="869089"/>
          </a:xfrm>
        </p:spPr>
        <p:txBody>
          <a:bodyPr>
            <a:normAutofit/>
          </a:bodyPr>
          <a:lstStyle/>
          <a:p>
            <a:r>
              <a:rPr lang="en-US" sz="3600" dirty="0"/>
              <a:t>Let’s set the stage</a:t>
            </a:r>
          </a:p>
        </p:txBody>
      </p:sp>
      <p:sp>
        <p:nvSpPr>
          <p:cNvPr id="27" name="Rectangle 21">
            <a:extLst>
              <a:ext uri="{FF2B5EF4-FFF2-40B4-BE49-F238E27FC236}">
                <a16:creationId xmlns:a16="http://schemas.microsoft.com/office/drawing/2014/main" id="{33BABDC2-7BEE-5CB8-11A8-7A054BBDC36A}"/>
              </a:ext>
            </a:extLst>
          </p:cNvPr>
          <p:cNvSpPr>
            <a:spLocks noGrp="1" noChangeArrowheads="1"/>
          </p:cNvSpPr>
          <p:nvPr>
            <p:ph idx="10"/>
          </p:nvPr>
        </p:nvSpPr>
        <p:spPr bwMode="auto">
          <a:xfrm>
            <a:off x="952498" y="1612849"/>
            <a:ext cx="10528299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Imagine you’re a PI who’s just been told, ‘Congratulations, your grant is funded’—and then everything stalls because the money can’t move, the team can’t hire, and reports are already late.</a:t>
            </a:r>
            <a:r>
              <a:rPr lang="en-US" altLang="en-US" dirty="0">
                <a:latin typeface="+mn-lt"/>
              </a:rPr>
              <a:t>’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That gap between great science and real impact is where research administration lives.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latin typeface="+mn-lt"/>
              </a:rPr>
              <a:t>Now let’s look at the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research life cycle end‑to‑end, and to see</a:t>
            </a:r>
            <a:r>
              <a:rPr lang="en-US" altLang="en-US" dirty="0">
                <a:latin typeface="+mn-lt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where strong administration protects our investigators, our institution, and our funding future.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837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B0265-1038-A2C5-A797-935A5D158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413984"/>
            <a:ext cx="10287001" cy="869089"/>
          </a:xfrm>
        </p:spPr>
        <p:txBody>
          <a:bodyPr>
            <a:normAutofit/>
          </a:bodyPr>
          <a:lstStyle/>
          <a:p>
            <a:r>
              <a:rPr lang="en-US" sz="4000" b="0" i="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</a:rPr>
              <a:t>Sponsored Research Lifecycle</a:t>
            </a:r>
            <a:endParaRPr lang="en-US" sz="40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0CB3B-B961-413B-58E4-DAF23C8E090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89410" y="1794912"/>
            <a:ext cx="5428636" cy="4256843"/>
          </a:xfrm>
        </p:spPr>
        <p:txBody>
          <a:bodyPr/>
          <a:lstStyle/>
          <a:p>
            <a:r>
              <a:rPr lang="en-US" dirty="0">
                <a:effectLst/>
                <a:latin typeface="+mn-lt"/>
              </a:rPr>
              <a:t>Idea &amp; opportunity identification </a:t>
            </a:r>
          </a:p>
          <a:p>
            <a:r>
              <a:rPr lang="en-US" dirty="0">
                <a:effectLst/>
                <a:latin typeface="+mn-lt"/>
              </a:rPr>
              <a:t>Proposal development &amp; internal review </a:t>
            </a:r>
          </a:p>
          <a:p>
            <a:r>
              <a:rPr lang="en-US" dirty="0">
                <a:effectLst/>
                <a:latin typeface="+mn-lt"/>
              </a:rPr>
              <a:t>Submission &amp; negotiation </a:t>
            </a:r>
          </a:p>
          <a:p>
            <a:r>
              <a:rPr lang="en-US" dirty="0">
                <a:effectLst/>
                <a:latin typeface="+mn-lt"/>
              </a:rPr>
              <a:t>Award setup &amp; award management (financial &amp; compliance) </a:t>
            </a:r>
          </a:p>
          <a:p>
            <a:r>
              <a:rPr lang="en-US" dirty="0">
                <a:effectLst/>
                <a:latin typeface="+mn-lt"/>
              </a:rPr>
              <a:t>Reporting &amp; closeout</a:t>
            </a:r>
            <a:endParaRPr lang="en-US" dirty="0">
              <a:latin typeface="+mn-lt"/>
            </a:endParaRPr>
          </a:p>
        </p:txBody>
      </p:sp>
      <p:grpSp>
        <p:nvGrpSpPr>
          <p:cNvPr id="4" name="Group 3" descr=".">
            <a:extLst>
              <a:ext uri="{FF2B5EF4-FFF2-40B4-BE49-F238E27FC236}">
                <a16:creationId xmlns:a16="http://schemas.microsoft.com/office/drawing/2014/main" id="{DC764F96-206E-8D26-2A38-9028B98467CC}"/>
              </a:ext>
            </a:extLst>
          </p:cNvPr>
          <p:cNvGrpSpPr/>
          <p:nvPr/>
        </p:nvGrpSpPr>
        <p:grpSpPr>
          <a:xfrm>
            <a:off x="4788310" y="806245"/>
            <a:ext cx="7531510" cy="5417574"/>
            <a:chOff x="-1" y="0"/>
            <a:chExt cx="5893722" cy="5890210"/>
          </a:xfrm>
          <a:solidFill>
            <a:srgbClr val="22D600"/>
          </a:solidFill>
        </p:grpSpPr>
        <p:graphicFrame>
          <p:nvGraphicFramePr>
            <p:cNvPr id="5" name="Diagram 4">
              <a:extLst>
                <a:ext uri="{FF2B5EF4-FFF2-40B4-BE49-F238E27FC236}">
                  <a16:creationId xmlns:a16="http://schemas.microsoft.com/office/drawing/2014/main" id="{C0EB5EB3-FEC2-391C-C5F1-74E9FA3FAF3C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021290"/>
                </p:ext>
              </p:extLst>
            </p:nvPr>
          </p:nvGraphicFramePr>
          <p:xfrm>
            <a:off x="-1" y="0"/>
            <a:ext cx="5893722" cy="58902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graphicFrame>
          <p:nvGraphicFramePr>
            <p:cNvPr id="6" name="Diagram 5">
              <a:extLst>
                <a:ext uri="{FF2B5EF4-FFF2-40B4-BE49-F238E27FC236}">
                  <a16:creationId xmlns:a16="http://schemas.microsoft.com/office/drawing/2014/main" id="{5A077877-DCE4-7ECC-C206-99E3FA1388B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402324692"/>
                </p:ext>
              </p:extLst>
            </p:nvPr>
          </p:nvGraphicFramePr>
          <p:xfrm>
            <a:off x="279860" y="1447801"/>
            <a:ext cx="5334000" cy="326898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043440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BA447-8361-AB36-A557-3B4493FFC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70977-C364-58C9-B421-D97AAD3B9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279091"/>
            <a:ext cx="10287001" cy="869089"/>
          </a:xfrm>
        </p:spPr>
        <p:txBody>
          <a:bodyPr>
            <a:normAutofit/>
          </a:bodyPr>
          <a:lstStyle/>
          <a:p>
            <a:r>
              <a:rPr lang="en-US" sz="4000" b="0" i="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</a:rPr>
              <a:t>Idea &amp; Opportunity Identification</a:t>
            </a:r>
            <a:endParaRPr lang="en-US" sz="54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4A3CD-3FCE-1EBF-EB9E-FE642F327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07200" y="1971388"/>
            <a:ext cx="4912365" cy="2994501"/>
          </a:xfrm>
        </p:spPr>
        <p:txBody>
          <a:bodyPr>
            <a:normAutofit/>
          </a:bodyPr>
          <a:lstStyle/>
          <a:p>
            <a:r>
              <a:rPr lang="en-US" b="0" i="0" dirty="0">
                <a:effectLst/>
                <a:latin typeface="+mn-lt"/>
              </a:rPr>
              <a:t>The Principal Investigator (PI) identifies a research idea and formulates the research question.</a:t>
            </a:r>
          </a:p>
          <a:p>
            <a:r>
              <a:rPr lang="en-US" b="0" i="0" dirty="0">
                <a:effectLst/>
                <a:latin typeface="+mn-lt"/>
              </a:rPr>
              <a:t>The PI seeks out potential funding sources.</a:t>
            </a:r>
            <a:endParaRPr lang="en-US" dirty="0">
              <a:latin typeface="+mn-lt"/>
            </a:endParaRPr>
          </a:p>
        </p:txBody>
      </p:sp>
      <p:grpSp>
        <p:nvGrpSpPr>
          <p:cNvPr id="4" name="Group 3" descr=" .">
            <a:extLst>
              <a:ext uri="{FF2B5EF4-FFF2-40B4-BE49-F238E27FC236}">
                <a16:creationId xmlns:a16="http://schemas.microsoft.com/office/drawing/2014/main" id="{09D13F8D-22DB-E852-B971-FA8DC12CC222}"/>
              </a:ext>
            </a:extLst>
          </p:cNvPr>
          <p:cNvGrpSpPr/>
          <p:nvPr/>
        </p:nvGrpSpPr>
        <p:grpSpPr>
          <a:xfrm>
            <a:off x="6921156" y="1148180"/>
            <a:ext cx="3387844" cy="4092257"/>
            <a:chOff x="7447304" y="1068724"/>
            <a:chExt cx="3387844" cy="4092257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D2A1C523-7221-DD70-829A-E8C15448F753}"/>
                </a:ext>
              </a:extLst>
            </p:cNvPr>
            <p:cNvSpPr/>
            <p:nvPr/>
          </p:nvSpPr>
          <p:spPr>
            <a:xfrm>
              <a:off x="8300806" y="1068724"/>
              <a:ext cx="2534342" cy="2445029"/>
            </a:xfrm>
            <a:prstGeom prst="ellipse">
              <a:avLst/>
            </a:prstGeom>
            <a:solidFill>
              <a:srgbClr val="00B86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000" b="1" dirty="0">
                  <a:solidFill>
                    <a:srgbClr val="00528B"/>
                  </a:solidFill>
                </a:rPr>
                <a:t>Idea &amp; Opportunities</a:t>
              </a: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7EE2208-43E3-9C96-D300-F306C7FAC496}"/>
                </a:ext>
              </a:extLst>
            </p:cNvPr>
            <p:cNvGrpSpPr/>
            <p:nvPr/>
          </p:nvGrpSpPr>
          <p:grpSpPr>
            <a:xfrm>
              <a:off x="7447304" y="2962409"/>
              <a:ext cx="2528154" cy="2198572"/>
              <a:chOff x="6514467" y="1948092"/>
              <a:chExt cx="3211497" cy="3841184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8FBD7C4-D5F0-42E5-FF93-6E840A7275E1}"/>
                  </a:ext>
                </a:extLst>
              </p:cNvPr>
              <p:cNvSpPr/>
              <p:nvPr/>
            </p:nvSpPr>
            <p:spPr>
              <a:xfrm>
                <a:off x="6514467" y="2939845"/>
                <a:ext cx="3211497" cy="2849431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CC25D0C2-86C5-32FE-20C4-E30A1BE1D259}"/>
                  </a:ext>
                </a:extLst>
              </p:cNvPr>
              <p:cNvSpPr/>
              <p:nvPr/>
            </p:nvSpPr>
            <p:spPr>
              <a:xfrm>
                <a:off x="7473718" y="1948092"/>
                <a:ext cx="1734626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58105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82A42-70B5-EFC2-93A0-5578E5281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8F864-A8DD-2C51-A294-0B8EBBD9C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199636"/>
            <a:ext cx="10287001" cy="869089"/>
          </a:xfrm>
        </p:spPr>
        <p:txBody>
          <a:bodyPr>
            <a:normAutofit/>
          </a:bodyPr>
          <a:lstStyle/>
          <a:p>
            <a:r>
              <a:rPr lang="en-US" sz="3600" b="0" i="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</a:rPr>
              <a:t>Proposal Development &amp; Internal Review</a:t>
            </a:r>
            <a:endParaRPr lang="en-US" sz="48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74F579-8F8D-AFA4-4C1C-C3CB177C1A8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500" y="1686759"/>
            <a:ext cx="5428636" cy="4256843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PI develops proposal based on the sponsor’s call for proposal or notice of funding opportunity (NOFO)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Route internally for department/college and central review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Ensure compliance requirements are met before submission</a:t>
            </a:r>
          </a:p>
        </p:txBody>
      </p:sp>
      <p:grpSp>
        <p:nvGrpSpPr>
          <p:cNvPr id="18" name="Group 17" descr=".">
            <a:extLst>
              <a:ext uri="{FF2B5EF4-FFF2-40B4-BE49-F238E27FC236}">
                <a16:creationId xmlns:a16="http://schemas.microsoft.com/office/drawing/2014/main" id="{0EF35A60-1B59-FF11-31E5-D5E0A5DCE6DE}"/>
              </a:ext>
            </a:extLst>
          </p:cNvPr>
          <p:cNvGrpSpPr/>
          <p:nvPr/>
        </p:nvGrpSpPr>
        <p:grpSpPr>
          <a:xfrm>
            <a:off x="6886868" y="1156729"/>
            <a:ext cx="4583690" cy="4630776"/>
            <a:chOff x="7447306" y="1068724"/>
            <a:chExt cx="4583690" cy="4630776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1008DA4-C080-78B8-DEFA-DD6F3D28F5CA}"/>
                </a:ext>
              </a:extLst>
            </p:cNvPr>
            <p:cNvSpPr/>
            <p:nvPr/>
          </p:nvSpPr>
          <p:spPr>
            <a:xfrm>
              <a:off x="8524568" y="1068724"/>
              <a:ext cx="2310580" cy="2229153"/>
            </a:xfrm>
            <a:prstGeom prst="ellipse">
              <a:avLst/>
            </a:prstGeom>
            <a:solidFill>
              <a:srgbClr val="13B96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>
                  <a:ln w="0"/>
                  <a:solidFill>
                    <a:srgbClr val="00528B"/>
                  </a:solidFill>
                </a:rPr>
                <a:t>Proposal Development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AE765B3-2D1C-EFF3-2B48-34E420D1E709}"/>
                </a:ext>
              </a:extLst>
            </p:cNvPr>
            <p:cNvSpPr/>
            <p:nvPr/>
          </p:nvSpPr>
          <p:spPr>
            <a:xfrm>
              <a:off x="9720416" y="3384112"/>
              <a:ext cx="2310580" cy="2229153"/>
            </a:xfrm>
            <a:prstGeom prst="ellipse">
              <a:avLst/>
            </a:prstGeom>
            <a:solidFill>
              <a:srgbClr val="12C34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b="1" dirty="0">
                  <a:solidFill>
                    <a:schemeClr val="accent4">
                      <a:lumMod val="50000"/>
                    </a:schemeClr>
                  </a:solidFill>
                </a:rPr>
                <a:t>Institutional</a:t>
              </a:r>
              <a:r>
                <a:rPr lang="en-US" b="1" dirty="0">
                  <a:solidFill>
                    <a:schemeClr val="accent4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b="1" dirty="0">
                  <a:solidFill>
                    <a:schemeClr val="accent4">
                      <a:lumMod val="50000"/>
                    </a:schemeClr>
                  </a:solidFill>
                </a:rPr>
                <a:t>Approvals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58B3504-8088-8186-AAEF-D7E1B2336FA6}"/>
                </a:ext>
              </a:extLst>
            </p:cNvPr>
            <p:cNvGrpSpPr/>
            <p:nvPr/>
          </p:nvGrpSpPr>
          <p:grpSpPr>
            <a:xfrm>
              <a:off x="7447306" y="2845592"/>
              <a:ext cx="3128713" cy="2853908"/>
              <a:chOff x="6514467" y="1743998"/>
              <a:chExt cx="3974382" cy="4986139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2CCFAC1-70FF-8BA3-95A5-C9FB383E2EE0}"/>
                  </a:ext>
                </a:extLst>
              </p:cNvPr>
              <p:cNvSpPr/>
              <p:nvPr/>
            </p:nvSpPr>
            <p:spPr>
              <a:xfrm>
                <a:off x="6514467" y="2939845"/>
                <a:ext cx="3211497" cy="2849431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E869FB38-AEF2-5DAC-D41C-41A8CF316529}"/>
                  </a:ext>
                </a:extLst>
              </p:cNvPr>
              <p:cNvSpPr/>
              <p:nvPr/>
            </p:nvSpPr>
            <p:spPr>
              <a:xfrm>
                <a:off x="7582532" y="1743998"/>
                <a:ext cx="1525774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</a:t>
                </a: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34DD4C35-9A94-B74E-44AA-1DEC9A795B56}"/>
                  </a:ext>
                </a:extLst>
              </p:cNvPr>
              <p:cNvSpPr/>
              <p:nvPr/>
            </p:nvSpPr>
            <p:spPr>
              <a:xfrm>
                <a:off x="8963076" y="5738384"/>
                <a:ext cx="1525773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 &amp; DSP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8731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23258-5ED2-66E6-CEC8-5CE63804F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E82E-3A94-3E34-09B1-8D911F444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199636"/>
            <a:ext cx="10287001" cy="869089"/>
          </a:xfrm>
        </p:spPr>
        <p:txBody>
          <a:bodyPr>
            <a:normAutofit/>
          </a:bodyPr>
          <a:lstStyle/>
          <a:p>
            <a:r>
              <a:rPr lang="en-US" sz="3600" b="0" i="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</a:rPr>
              <a:t>Submission, Review &amp; Negotiation</a:t>
            </a:r>
            <a:endParaRPr lang="en-US" sz="72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89508-E745-9351-65AB-1F5D4FCBEBFA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500" y="1686759"/>
            <a:ext cx="5428636" cy="4256843"/>
          </a:xfrm>
        </p:spPr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Division of Sponsored Programs (DSP) submits proposal or authorizes PI submission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Sponsor reviews, requests clarifications, negotiates, </a:t>
            </a:r>
            <a:r>
              <a:rPr lang="en-US" dirty="0">
                <a:latin typeface="+mn-lt"/>
              </a:rPr>
              <a:t>and </a:t>
            </a:r>
            <a:r>
              <a:rPr lang="en-US" b="0" i="0" dirty="0">
                <a:effectLst/>
                <a:latin typeface="+mn-lt"/>
              </a:rPr>
              <a:t>issues an award/agreement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DSP negotiates terms and conditions, intellectual property, publication, data, and other items</a:t>
            </a:r>
          </a:p>
          <a:p>
            <a:pPr>
              <a:buNone/>
            </a:pPr>
            <a:br>
              <a:rPr lang="en-US" dirty="0">
                <a:latin typeface="+mn-lt"/>
              </a:rPr>
            </a:br>
            <a:endParaRPr lang="en-US" b="0" i="0" dirty="0">
              <a:effectLst/>
              <a:latin typeface="+mn-lt"/>
            </a:endParaRPr>
          </a:p>
        </p:txBody>
      </p:sp>
      <p:grpSp>
        <p:nvGrpSpPr>
          <p:cNvPr id="18" name="Group 17" descr=".">
            <a:extLst>
              <a:ext uri="{FF2B5EF4-FFF2-40B4-BE49-F238E27FC236}">
                <a16:creationId xmlns:a16="http://schemas.microsoft.com/office/drawing/2014/main" id="{4B37DBE5-DF13-ED8E-FE4F-F71E417E0089}"/>
              </a:ext>
            </a:extLst>
          </p:cNvPr>
          <p:cNvGrpSpPr/>
          <p:nvPr/>
        </p:nvGrpSpPr>
        <p:grpSpPr>
          <a:xfrm>
            <a:off x="6886867" y="1093832"/>
            <a:ext cx="4583691" cy="4544541"/>
            <a:chOff x="7447305" y="1068724"/>
            <a:chExt cx="4583691" cy="454454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F61DCAB-7086-DC4A-D1F1-F75D9CF8000C}"/>
                </a:ext>
              </a:extLst>
            </p:cNvPr>
            <p:cNvSpPr/>
            <p:nvPr/>
          </p:nvSpPr>
          <p:spPr>
            <a:xfrm>
              <a:off x="8524568" y="1068724"/>
              <a:ext cx="2310580" cy="2229153"/>
            </a:xfrm>
            <a:prstGeom prst="ellipse">
              <a:avLst/>
            </a:prstGeom>
            <a:solidFill>
              <a:srgbClr val="00C602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800" b="1" dirty="0">
                  <a:solidFill>
                    <a:schemeClr val="accent4">
                      <a:lumMod val="50000"/>
                    </a:schemeClr>
                  </a:solidFill>
                </a:rPr>
                <a:t>Proposal Submission &amp; Sponsor Review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DF3DA97-5BC6-7AED-BE06-0CBA10834C11}"/>
                </a:ext>
              </a:extLst>
            </p:cNvPr>
            <p:cNvSpPr/>
            <p:nvPr/>
          </p:nvSpPr>
          <p:spPr>
            <a:xfrm>
              <a:off x="9720416" y="3384112"/>
              <a:ext cx="2310580" cy="2229153"/>
            </a:xfrm>
            <a:prstGeom prst="ellipse">
              <a:avLst/>
            </a:prstGeom>
            <a:solidFill>
              <a:srgbClr val="22D6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800" b="1" dirty="0">
                  <a:solidFill>
                    <a:schemeClr val="tx2">
                      <a:lumMod val="75000"/>
                    </a:schemeClr>
                  </a:solidFill>
                </a:rPr>
                <a:t>Award Negotiation &amp; Acceptance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B97E4B5B-3578-C826-E390-1F7B13978CEA}"/>
                </a:ext>
              </a:extLst>
            </p:cNvPr>
            <p:cNvGrpSpPr/>
            <p:nvPr/>
          </p:nvGrpSpPr>
          <p:grpSpPr>
            <a:xfrm>
              <a:off x="7447305" y="2845592"/>
              <a:ext cx="2642480" cy="2461334"/>
              <a:chOff x="6514467" y="1743998"/>
              <a:chExt cx="3356724" cy="4300263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F25BF5B-2181-5811-8EF7-5766928131B7}"/>
                  </a:ext>
                </a:extLst>
              </p:cNvPr>
              <p:cNvSpPr/>
              <p:nvPr/>
            </p:nvSpPr>
            <p:spPr>
              <a:xfrm>
                <a:off x="6514467" y="2939845"/>
                <a:ext cx="3211497" cy="2849431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endParaRPr lang="en-US" sz="1600" b="1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C42F305-1700-D15C-37D0-948D2B3D9D87}"/>
                  </a:ext>
                </a:extLst>
              </p:cNvPr>
              <p:cNvSpPr/>
              <p:nvPr/>
            </p:nvSpPr>
            <p:spPr>
              <a:xfrm>
                <a:off x="7582532" y="1743998"/>
                <a:ext cx="1525774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 &amp; DSP</a:t>
                </a: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91BC715-C667-7E97-93C2-92CCCBFDF8A7}"/>
                  </a:ext>
                </a:extLst>
              </p:cNvPr>
              <p:cNvSpPr/>
              <p:nvPr/>
            </p:nvSpPr>
            <p:spPr>
              <a:xfrm>
                <a:off x="8345418" y="5052508"/>
                <a:ext cx="1525773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 &amp; DSP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95534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AA443-C238-A3E0-7632-3E6ED4070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8F5B8-F0D5-5F11-D775-2C4076004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237736"/>
            <a:ext cx="10287001" cy="869089"/>
          </a:xfrm>
        </p:spPr>
        <p:txBody>
          <a:bodyPr>
            <a:normAutofit/>
          </a:bodyPr>
          <a:lstStyle/>
          <a:p>
            <a:r>
              <a:rPr lang="en-US" sz="3600" b="0" i="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</a:rPr>
              <a:t>Award Set-up &amp; Activation</a:t>
            </a:r>
            <a:endParaRPr lang="en-US" sz="72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FB4F0-FD54-093A-8E81-B9C9C98E2F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500" y="1724859"/>
            <a:ext cx="5428636" cy="4256843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Accept award and/or execute agreement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Create MFK for new award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Communicate award details, restrictions, and MFK PI and department</a:t>
            </a:r>
          </a:p>
          <a:p>
            <a:pPr>
              <a:buNone/>
            </a:pPr>
            <a:br>
              <a:rPr lang="en-US" dirty="0">
                <a:latin typeface="+mn-lt"/>
              </a:rPr>
            </a:br>
            <a:endParaRPr lang="en-US" b="0" i="0" dirty="0">
              <a:effectLst/>
              <a:latin typeface="+mn-lt"/>
            </a:endParaRPr>
          </a:p>
        </p:txBody>
      </p:sp>
      <p:grpSp>
        <p:nvGrpSpPr>
          <p:cNvPr id="18" name="Group 17" descr=".">
            <a:extLst>
              <a:ext uri="{FF2B5EF4-FFF2-40B4-BE49-F238E27FC236}">
                <a16:creationId xmlns:a16="http://schemas.microsoft.com/office/drawing/2014/main" id="{1E79A965-8731-D28B-99C1-8FDBC74F1209}"/>
              </a:ext>
            </a:extLst>
          </p:cNvPr>
          <p:cNvGrpSpPr/>
          <p:nvPr/>
        </p:nvGrpSpPr>
        <p:grpSpPr>
          <a:xfrm>
            <a:off x="6886866" y="1131932"/>
            <a:ext cx="3387844" cy="4092257"/>
            <a:chOff x="7447304" y="1068724"/>
            <a:chExt cx="3387844" cy="4092257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B12F237-880D-4BC9-C779-B35B46B1CA73}"/>
                </a:ext>
              </a:extLst>
            </p:cNvPr>
            <p:cNvSpPr/>
            <p:nvPr/>
          </p:nvSpPr>
          <p:spPr>
            <a:xfrm>
              <a:off x="8524568" y="1068724"/>
              <a:ext cx="2310580" cy="2229153"/>
            </a:xfrm>
            <a:prstGeom prst="ellipse">
              <a:avLst/>
            </a:prstGeom>
            <a:solidFill>
              <a:srgbClr val="5DDD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800" b="1" dirty="0">
                  <a:solidFill>
                    <a:schemeClr val="accent2"/>
                  </a:solidFill>
                </a:rPr>
                <a:t>Award Set-up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5F5A45B-3086-ED9D-C076-D2A4446DD21F}"/>
                </a:ext>
              </a:extLst>
            </p:cNvPr>
            <p:cNvGrpSpPr/>
            <p:nvPr/>
          </p:nvGrpSpPr>
          <p:grpSpPr>
            <a:xfrm>
              <a:off x="7447304" y="2845592"/>
              <a:ext cx="2528154" cy="2315389"/>
              <a:chOff x="6514467" y="1743998"/>
              <a:chExt cx="3211497" cy="4045278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D147CE4-11DB-C297-EEDC-182CCB1EAD72}"/>
                  </a:ext>
                </a:extLst>
              </p:cNvPr>
              <p:cNvSpPr/>
              <p:nvPr/>
            </p:nvSpPr>
            <p:spPr>
              <a:xfrm>
                <a:off x="6514467" y="2939845"/>
                <a:ext cx="3211497" cy="2849431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E58751CF-3CA2-1891-0D59-577D708F4359}"/>
                  </a:ext>
                </a:extLst>
              </p:cNvPr>
              <p:cNvSpPr/>
              <p:nvPr/>
            </p:nvSpPr>
            <p:spPr>
              <a:xfrm>
                <a:off x="7598665" y="1743998"/>
                <a:ext cx="1734626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DSP &amp; GAO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03080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56DB6-C0DE-02BC-C2E0-59182BC36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70D1C-5F74-122B-6DF3-45251C130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199636"/>
            <a:ext cx="10287001" cy="869089"/>
          </a:xfrm>
        </p:spPr>
        <p:txBody>
          <a:bodyPr>
            <a:normAutofit/>
          </a:bodyPr>
          <a:lstStyle/>
          <a:p>
            <a:r>
              <a:rPr lang="en-US" sz="3600" b="0" i="0" dirty="0">
                <a:solidFill>
                  <a:schemeClr val="accent5">
                    <a:lumMod val="75000"/>
                  </a:schemeClr>
                </a:solidFill>
                <a:effectLst/>
                <a:latin typeface="+mn-lt"/>
              </a:rPr>
              <a:t>Award Management</a:t>
            </a:r>
            <a:endParaRPr lang="en-US" sz="72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23479-04C5-964E-FDC1-2D4908E0EF6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500" y="1686759"/>
            <a:ext cx="5428636" cy="4256843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Monitor spending, effort, and subrecipients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+mn-lt"/>
              </a:rPr>
              <a:t>Maintain documentation for audits and internal reviews</a:t>
            </a:r>
          </a:p>
        </p:txBody>
      </p:sp>
      <p:grpSp>
        <p:nvGrpSpPr>
          <p:cNvPr id="18" name="Group 17" descr=".">
            <a:extLst>
              <a:ext uri="{FF2B5EF4-FFF2-40B4-BE49-F238E27FC236}">
                <a16:creationId xmlns:a16="http://schemas.microsoft.com/office/drawing/2014/main" id="{EB328A9A-042C-2D05-D86B-1E68FFB57F3D}"/>
              </a:ext>
            </a:extLst>
          </p:cNvPr>
          <p:cNvGrpSpPr/>
          <p:nvPr/>
        </p:nvGrpSpPr>
        <p:grpSpPr>
          <a:xfrm>
            <a:off x="6886867" y="1093832"/>
            <a:ext cx="4545591" cy="4544541"/>
            <a:chOff x="7447305" y="1068724"/>
            <a:chExt cx="4545591" cy="454454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281A03B-4986-ACE6-1214-0E85EDC94CEB}"/>
                </a:ext>
              </a:extLst>
            </p:cNvPr>
            <p:cNvSpPr/>
            <p:nvPr/>
          </p:nvSpPr>
          <p:spPr>
            <a:xfrm>
              <a:off x="8486468" y="1068724"/>
              <a:ext cx="2310580" cy="2229153"/>
            </a:xfrm>
            <a:prstGeom prst="ellipse">
              <a:avLst/>
            </a:prstGeom>
            <a:solidFill>
              <a:srgbClr val="A8EB1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800" b="1" dirty="0">
                  <a:solidFill>
                    <a:schemeClr val="accent5">
                      <a:lumMod val="75000"/>
                    </a:schemeClr>
                  </a:solidFill>
                </a:rPr>
                <a:t>Spending Funds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2A191B8-7859-3B29-8A07-C9CC291081E2}"/>
                </a:ext>
              </a:extLst>
            </p:cNvPr>
            <p:cNvSpPr/>
            <p:nvPr/>
          </p:nvSpPr>
          <p:spPr>
            <a:xfrm>
              <a:off x="9682316" y="3384112"/>
              <a:ext cx="2310580" cy="2229153"/>
            </a:xfrm>
            <a:prstGeom prst="ellipse">
              <a:avLst/>
            </a:prstGeom>
            <a:solidFill>
              <a:srgbClr val="EFF61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1800" b="1" dirty="0">
                  <a:solidFill>
                    <a:schemeClr val="accent5">
                      <a:lumMod val="75000"/>
                    </a:schemeClr>
                  </a:solidFill>
                </a:rPr>
                <a:t>Project Monitoring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9F6A8C0-470E-AD12-DA6F-CA8216358D57}"/>
                </a:ext>
              </a:extLst>
            </p:cNvPr>
            <p:cNvGrpSpPr/>
            <p:nvPr/>
          </p:nvGrpSpPr>
          <p:grpSpPr>
            <a:xfrm>
              <a:off x="7447305" y="2845592"/>
              <a:ext cx="2642480" cy="2461334"/>
              <a:chOff x="6514467" y="1743998"/>
              <a:chExt cx="3356724" cy="4300263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A191D3E-C999-B1D9-CC4F-8FC1466E2A57}"/>
                  </a:ext>
                </a:extLst>
              </p:cNvPr>
              <p:cNvSpPr/>
              <p:nvPr/>
            </p:nvSpPr>
            <p:spPr>
              <a:xfrm>
                <a:off x="6514467" y="2939845"/>
                <a:ext cx="3211497" cy="2849431"/>
              </a:xfrm>
              <a:prstGeom prst="rect">
                <a:avLst/>
              </a:prstGeom>
              <a:noFill/>
            </p:spPr>
            <p:txBody>
              <a:bodyPr/>
              <a:lstStyle/>
              <a:p>
                <a:endParaRPr lang="en-US" sz="1600" b="1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D76CE25D-DFB3-42E6-1660-AB24A946CEEB}"/>
                  </a:ext>
                </a:extLst>
              </p:cNvPr>
              <p:cNvSpPr/>
              <p:nvPr/>
            </p:nvSpPr>
            <p:spPr>
              <a:xfrm>
                <a:off x="7582532" y="1743998"/>
                <a:ext cx="1525774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PI, Dept &amp; GAO</a:t>
                </a: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381A2457-DA4E-F1A8-B8BC-D98A5BE28B79}"/>
                  </a:ext>
                </a:extLst>
              </p:cNvPr>
              <p:cNvSpPr/>
              <p:nvPr/>
            </p:nvSpPr>
            <p:spPr>
              <a:xfrm>
                <a:off x="8345418" y="5052508"/>
                <a:ext cx="1525773" cy="991753"/>
              </a:xfrm>
              <a:custGeom>
                <a:avLst/>
                <a:gdLst>
                  <a:gd name="connsiteX0" fmla="*/ 0 w 1525774"/>
                  <a:gd name="connsiteY0" fmla="*/ 165295 h 991753"/>
                  <a:gd name="connsiteX1" fmla="*/ 165295 w 1525774"/>
                  <a:gd name="connsiteY1" fmla="*/ 0 h 991753"/>
                  <a:gd name="connsiteX2" fmla="*/ 1360479 w 1525774"/>
                  <a:gd name="connsiteY2" fmla="*/ 0 h 991753"/>
                  <a:gd name="connsiteX3" fmla="*/ 1525774 w 1525774"/>
                  <a:gd name="connsiteY3" fmla="*/ 165295 h 991753"/>
                  <a:gd name="connsiteX4" fmla="*/ 1525774 w 1525774"/>
                  <a:gd name="connsiteY4" fmla="*/ 826458 h 991753"/>
                  <a:gd name="connsiteX5" fmla="*/ 1360479 w 1525774"/>
                  <a:gd name="connsiteY5" fmla="*/ 991753 h 991753"/>
                  <a:gd name="connsiteX6" fmla="*/ 165295 w 1525774"/>
                  <a:gd name="connsiteY6" fmla="*/ 991753 h 991753"/>
                  <a:gd name="connsiteX7" fmla="*/ 0 w 1525774"/>
                  <a:gd name="connsiteY7" fmla="*/ 826458 h 991753"/>
                  <a:gd name="connsiteX8" fmla="*/ 0 w 1525774"/>
                  <a:gd name="connsiteY8" fmla="*/ 165295 h 991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525774" h="991753">
                    <a:moveTo>
                      <a:pt x="0" y="165295"/>
                    </a:moveTo>
                    <a:cubicBezTo>
                      <a:pt x="0" y="74005"/>
                      <a:pt x="74005" y="0"/>
                      <a:pt x="165295" y="0"/>
                    </a:cubicBezTo>
                    <a:lnTo>
                      <a:pt x="1360479" y="0"/>
                    </a:lnTo>
                    <a:cubicBezTo>
                      <a:pt x="1451769" y="0"/>
                      <a:pt x="1525774" y="74005"/>
                      <a:pt x="1525774" y="165295"/>
                    </a:cubicBezTo>
                    <a:lnTo>
                      <a:pt x="1525774" y="826458"/>
                    </a:lnTo>
                    <a:cubicBezTo>
                      <a:pt x="1525774" y="917748"/>
                      <a:pt x="1451769" y="991753"/>
                      <a:pt x="1360479" y="991753"/>
                    </a:cubicBezTo>
                    <a:lnTo>
                      <a:pt x="165295" y="991753"/>
                    </a:lnTo>
                    <a:cubicBezTo>
                      <a:pt x="74005" y="991753"/>
                      <a:pt x="0" y="917748"/>
                      <a:pt x="0" y="826458"/>
                    </a:cubicBezTo>
                    <a:lnTo>
                      <a:pt x="0" y="165295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flat" dir="t"/>
              </a:scene3d>
              <a:sp3d prstMaterial="plastic">
                <a:bevelT w="120900" h="88900"/>
                <a:bevelB w="88900" h="31750" prst="angle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rgbClr r="0" g="0" b="0"/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47473" tIns="147473" rIns="147473" bIns="147473" numCol="1" spcCol="1270" anchor="ctr" anchorCtr="0">
                <a:noAutofit/>
              </a:bodyPr>
              <a:lstStyle/>
              <a:p>
                <a:pPr marL="0" lvl="0" indent="0" algn="ctr" defTabSz="11557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>
                    <a:solidFill>
                      <a:schemeClr val="bg1"/>
                    </a:solidFill>
                  </a:rPr>
                  <a:t>PI, Dept &amp; GAO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4306163"/>
      </p:ext>
    </p:extLst>
  </p:cSld>
  <p:clrMapOvr>
    <a:masterClrMapping/>
  </p:clrMapOvr>
</p:sld>
</file>

<file path=ppt/theme/theme1.xml><?xml version="1.0" encoding="utf-8"?>
<a:theme xmlns:a="http://schemas.openxmlformats.org/drawingml/2006/main" name="IOWA-PPT-Template-Standard-2022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IOWA-PPT-Template-Standard-2022</Template>
  <TotalTime>10102</TotalTime>
  <Words>550</Words>
  <Application>Microsoft Office PowerPoint</Application>
  <PresentationFormat>Widescreen</PresentationFormat>
  <Paragraphs>101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inter</vt:lpstr>
      <vt:lpstr>Roboto</vt:lpstr>
      <vt:lpstr>Roboto Black</vt:lpstr>
      <vt:lpstr>IOWA-PPT-Template-Standard-2022</vt:lpstr>
      <vt:lpstr>The Life Cycle of a Sponsored Program</vt:lpstr>
      <vt:lpstr>Key Roles</vt:lpstr>
      <vt:lpstr>Let’s set the stage</vt:lpstr>
      <vt:lpstr>Sponsored Research Lifecycle</vt:lpstr>
      <vt:lpstr>Idea &amp; Opportunity Identification</vt:lpstr>
      <vt:lpstr>Proposal Development &amp; Internal Review</vt:lpstr>
      <vt:lpstr>Submission, Review &amp; Negotiation</vt:lpstr>
      <vt:lpstr>Award Set-up &amp; Activation</vt:lpstr>
      <vt:lpstr>Award Management</vt:lpstr>
      <vt:lpstr>Closeout &amp; Reporting</vt:lpstr>
      <vt:lpstr>References and additional information</vt:lpstr>
      <vt:lpstr>gao.fo.uiowa.edu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Soliman, Maria H</dc:creator>
  <cp:lastModifiedBy>Soliman, Maria H</cp:lastModifiedBy>
  <cp:revision>7</cp:revision>
  <dcterms:created xsi:type="dcterms:W3CDTF">2025-12-03T22:50:13Z</dcterms:created>
  <dcterms:modified xsi:type="dcterms:W3CDTF">2026-04-15T18:30:50Z</dcterms:modified>
</cp:coreProperties>
</file>